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3" r:id="rId1"/>
  </p:sldMasterIdLst>
  <p:notesMasterIdLst>
    <p:notesMasterId r:id="rId58"/>
  </p:notesMasterIdLst>
  <p:sldIdLst>
    <p:sldId id="256" r:id="rId2"/>
    <p:sldId id="484" r:id="rId3"/>
    <p:sldId id="492" r:id="rId4"/>
    <p:sldId id="545" r:id="rId5"/>
    <p:sldId id="588" r:id="rId6"/>
    <p:sldId id="589" r:id="rId7"/>
    <p:sldId id="590" r:id="rId8"/>
    <p:sldId id="591" r:id="rId9"/>
    <p:sldId id="626" r:id="rId10"/>
    <p:sldId id="587" r:id="rId11"/>
    <p:sldId id="574" r:id="rId12"/>
    <p:sldId id="576" r:id="rId13"/>
    <p:sldId id="577" r:id="rId14"/>
    <p:sldId id="259" r:id="rId15"/>
    <p:sldId id="578" r:id="rId16"/>
    <p:sldId id="284" r:id="rId17"/>
    <p:sldId id="580" r:id="rId18"/>
    <p:sldId id="581" r:id="rId19"/>
    <p:sldId id="619" r:id="rId20"/>
    <p:sldId id="617" r:id="rId21"/>
    <p:sldId id="618" r:id="rId22"/>
    <p:sldId id="616" r:id="rId23"/>
    <p:sldId id="582" r:id="rId24"/>
    <p:sldId id="592" r:id="rId25"/>
    <p:sldId id="593" r:id="rId26"/>
    <p:sldId id="583" r:id="rId27"/>
    <p:sldId id="585" r:id="rId28"/>
    <p:sldId id="575" r:id="rId29"/>
    <p:sldId id="295" r:id="rId30"/>
    <p:sldId id="586" r:id="rId31"/>
    <p:sldId id="594" r:id="rId32"/>
    <p:sldId id="595" r:id="rId33"/>
    <p:sldId id="596" r:id="rId34"/>
    <p:sldId id="597" r:id="rId35"/>
    <p:sldId id="598" r:id="rId36"/>
    <p:sldId id="599" r:id="rId37"/>
    <p:sldId id="600" r:id="rId38"/>
    <p:sldId id="601" r:id="rId39"/>
    <p:sldId id="602" r:id="rId40"/>
    <p:sldId id="603" r:id="rId41"/>
    <p:sldId id="621" r:id="rId42"/>
    <p:sldId id="622" r:id="rId43"/>
    <p:sldId id="623" r:id="rId44"/>
    <p:sldId id="624" r:id="rId45"/>
    <p:sldId id="604" r:id="rId46"/>
    <p:sldId id="605" r:id="rId47"/>
    <p:sldId id="606" r:id="rId48"/>
    <p:sldId id="607" r:id="rId49"/>
    <p:sldId id="608" r:id="rId50"/>
    <p:sldId id="609" r:id="rId51"/>
    <p:sldId id="610" r:id="rId52"/>
    <p:sldId id="611" r:id="rId53"/>
    <p:sldId id="612" r:id="rId54"/>
    <p:sldId id="613" r:id="rId55"/>
    <p:sldId id="614" r:id="rId56"/>
    <p:sldId id="615" r:id="rId5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vana Jeremic" initials="JJ" lastIdx="1" clrIdx="0">
    <p:extLst>
      <p:ext uri="{19B8F6BF-5375-455C-9EA6-DF929625EA0E}">
        <p15:presenceInfo xmlns:p15="http://schemas.microsoft.com/office/powerpoint/2012/main" userId="Jovana Jeremic"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616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927" autoAdjust="0"/>
    <p:restoredTop sz="94715" autoAdjust="0"/>
  </p:normalViewPr>
  <p:slideViewPr>
    <p:cSldViewPr>
      <p:cViewPr varScale="1">
        <p:scale>
          <a:sx n="65" d="100"/>
          <a:sy n="65" d="100"/>
        </p:scale>
        <p:origin x="1684" y="40"/>
      </p:cViewPr>
      <p:guideLst>
        <p:guide orient="horz" pos="2160"/>
        <p:guide pos="2880"/>
      </p:guideLst>
    </p:cSldViewPr>
  </p:slideViewPr>
  <p:notesTextViewPr>
    <p:cViewPr>
      <p:scale>
        <a:sx n="100" d="100"/>
        <a:sy n="100" d="100"/>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viewProps" Target="view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commentAuthors" Target="commentAuthor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06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0" hangingPunct="0">
              <a:defRPr sz="1200">
                <a:latin typeface="Arial" charset="0"/>
                <a:cs typeface="Arial" charset="0"/>
              </a:defRPr>
            </a:lvl1pPr>
          </a:lstStyle>
          <a:p>
            <a:pPr>
              <a:defRPr/>
            </a:pPr>
            <a:endParaRPr lang="en-US"/>
          </a:p>
        </p:txBody>
      </p:sp>
      <p:sp>
        <p:nvSpPr>
          <p:cNvPr id="706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200">
                <a:latin typeface="Arial" charset="0"/>
                <a:cs typeface="Arial" charset="0"/>
              </a:defRPr>
            </a:lvl1pPr>
          </a:lstStyle>
          <a:p>
            <a:pPr>
              <a:defRPr/>
            </a:pPr>
            <a:fld id="{33DD60B3-737F-490B-8D9F-D3A21FBB6D7A}" type="datetimeFigureOut">
              <a:rPr lang="en-US"/>
              <a:pPr>
                <a:defRPr/>
              </a:pPr>
              <a:t>6/1/2022</a:t>
            </a:fld>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706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706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0" hangingPunct="0">
              <a:defRPr sz="1200">
                <a:latin typeface="Arial" charset="0"/>
                <a:cs typeface="Arial" charset="0"/>
              </a:defRPr>
            </a:lvl1pPr>
          </a:lstStyle>
          <a:p>
            <a:pPr>
              <a:defRPr/>
            </a:pPr>
            <a:endParaRPr lang="en-US"/>
          </a:p>
        </p:txBody>
      </p:sp>
      <p:sp>
        <p:nvSpPr>
          <p:cNvPr id="706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0" hangingPunct="0">
              <a:defRPr sz="1200">
                <a:latin typeface="Arial" charset="0"/>
                <a:cs typeface="Arial" charset="0"/>
              </a:defRPr>
            </a:lvl1pPr>
          </a:lstStyle>
          <a:p>
            <a:pPr>
              <a:defRPr/>
            </a:pPr>
            <a:fld id="{1498BEC4-BF74-4601-8570-4251E72DC89D}" type="slidenum">
              <a:rPr lang="en-US"/>
              <a:pPr>
                <a:defRPr/>
              </a:pPr>
              <a:t>‹#›</a:t>
            </a:fld>
            <a:endParaRPr lang="en-US"/>
          </a:p>
        </p:txBody>
      </p:sp>
    </p:spTree>
    <p:extLst>
      <p:ext uri="{BB962C8B-B14F-4D97-AF65-F5344CB8AC3E}">
        <p14:creationId xmlns:p14="http://schemas.microsoft.com/office/powerpoint/2010/main" val="327324246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5613"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2813"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0013"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7213"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5777" algn="l" defTabSz="914311" rtl="0" eaLnBrk="1" latinLnBrk="0" hangingPunct="1">
      <a:defRPr sz="1200" kern="1200">
        <a:solidFill>
          <a:schemeClr val="tx1"/>
        </a:solidFill>
        <a:latin typeface="+mn-lt"/>
        <a:ea typeface="+mn-ea"/>
        <a:cs typeface="+mn-cs"/>
      </a:defRPr>
    </a:lvl6pPr>
    <a:lvl7pPr marL="2742933" algn="l" defTabSz="914311" rtl="0" eaLnBrk="1" latinLnBrk="0" hangingPunct="1">
      <a:defRPr sz="1200" kern="1200">
        <a:solidFill>
          <a:schemeClr val="tx1"/>
        </a:solidFill>
        <a:latin typeface="+mn-lt"/>
        <a:ea typeface="+mn-ea"/>
        <a:cs typeface="+mn-cs"/>
      </a:defRPr>
    </a:lvl7pPr>
    <a:lvl8pPr marL="3200089" algn="l" defTabSz="914311" rtl="0" eaLnBrk="1" latinLnBrk="0" hangingPunct="1">
      <a:defRPr sz="1200" kern="1200">
        <a:solidFill>
          <a:schemeClr val="tx1"/>
        </a:solidFill>
        <a:latin typeface="+mn-lt"/>
        <a:ea typeface="+mn-ea"/>
        <a:cs typeface="+mn-cs"/>
      </a:defRPr>
    </a:lvl8pPr>
    <a:lvl9pPr marL="3657244" algn="l" defTabSz="914311"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p:cNvSpPr>
            <a:spLocks noGrp="1" noRot="1" noChangeAspect="1" noTextEdit="1"/>
          </p:cNvSpPr>
          <p:nvPr>
            <p:ph type="sldImg"/>
          </p:nvPr>
        </p:nvSpPr>
        <p:spPr>
          <a:ln/>
        </p:spPr>
      </p:sp>
      <p:sp>
        <p:nvSpPr>
          <p:cNvPr id="4099" name="Notes Placeholder 2"/>
          <p:cNvSpPr>
            <a:spLocks noGrp="1"/>
          </p:cNvSpPr>
          <p:nvPr>
            <p:ph type="body" idx="1"/>
          </p:nvPr>
        </p:nvSpPr>
        <p:spPr>
          <a:noFill/>
          <a:ln/>
        </p:spPr>
        <p:txBody>
          <a:bodyPr/>
          <a:lstStyle/>
          <a:p>
            <a:r>
              <a:rPr lang="en-US"/>
              <a:t>к</a:t>
            </a:r>
          </a:p>
        </p:txBody>
      </p:sp>
      <p:sp>
        <p:nvSpPr>
          <p:cNvPr id="4100" name="Slide Number Placeholder 3"/>
          <p:cNvSpPr>
            <a:spLocks noGrp="1"/>
          </p:cNvSpPr>
          <p:nvPr>
            <p:ph type="sldNum" sz="quarter" idx="5"/>
          </p:nvPr>
        </p:nvSpPr>
        <p:spPr>
          <a:noFill/>
        </p:spPr>
        <p:txBody>
          <a:bodyPr/>
          <a:lstStyle/>
          <a:p>
            <a:fld id="{466F400C-A312-4106-B98E-E481A2668C5C}"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1498BEC4-BF74-4601-8570-4251E72DC89D}" type="slidenum">
              <a:rPr lang="en-US" smtClean="0"/>
              <a:pPr>
                <a:defRPr/>
              </a:pPr>
              <a:t>6</a:t>
            </a:fld>
            <a:endParaRPr lang="en-US"/>
          </a:p>
        </p:txBody>
      </p:sp>
    </p:spTree>
    <p:extLst>
      <p:ext uri="{BB962C8B-B14F-4D97-AF65-F5344CB8AC3E}">
        <p14:creationId xmlns:p14="http://schemas.microsoft.com/office/powerpoint/2010/main" val="26608770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a:t>Click to edit Master title style</a:t>
            </a:r>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t>Click to edit Master subtitle style</a:t>
            </a:r>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pPr>
              <a:defRPr/>
            </a:pPr>
            <a:fld id="{93230718-F08E-46B6-A757-570E5DE4E948}" type="datetimeFigureOut">
              <a:rPr lang="en-US" smtClean="0"/>
              <a:pPr>
                <a:defRPr/>
              </a:pPr>
              <a:t>6/1/2022</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pPr>
              <a:defRPr/>
            </a:pPr>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pPr>
              <a:defRPr/>
            </a:pPr>
            <a:fld id="{CD5A5090-A738-43B1-8D56-D5BA42F9423D}" type="slidenum">
              <a:rPr lang="en-US" smtClean="0"/>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t>Click to edit Master title style</a:t>
            </a:r>
          </a:p>
        </p:txBody>
      </p:sp>
      <p:sp>
        <p:nvSpPr>
          <p:cNvPr id="3" name="Vertical Text Placeholder 2"/>
          <p:cNvSpPr>
            <a:spLocks noGrp="1"/>
          </p:cNvSpPr>
          <p:nvPr>
            <p:ph type="body" orient="vert" idx="1"/>
          </p:nvPr>
        </p:nvSpPr>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44D2F216-7BE1-4FF0-97AD-B02C08A50E7C}" type="datetimeFigureOut">
              <a:rPr lang="en-US" smtClean="0"/>
              <a:pPr>
                <a:defRPr/>
              </a:pPr>
              <a:t>6/1/2022</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F7FB567F-3D74-4E43-9C5A-48A4EF3A5A59}"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a:t>Click to edit Master title style</a:t>
            </a:r>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p:txBody>
          <a:bodyPr/>
          <a:lstStyle/>
          <a:p>
            <a:pPr>
              <a:defRPr/>
            </a:pPr>
            <a:fld id="{25E63E28-5F5C-4DEF-A384-B77CA85775AF}" type="datetimeFigureOut">
              <a:rPr lang="en-US" smtClean="0"/>
              <a:pPr>
                <a:defRPr/>
              </a:pPr>
              <a:t>6/1/2022</a:t>
            </a:fld>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B46B38A-9422-4F65-B72D-756709537326}"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a:t>Click to edit Master title style</a:t>
            </a:r>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pPr>
              <a:defRPr/>
            </a:pPr>
            <a:fld id="{7F0DB39E-1C7E-41D6-88F4-551DFE19BAD7}" type="datetimeFigureOut">
              <a:rPr lang="en-US" smtClean="0"/>
              <a:pPr>
                <a:defRPr/>
              </a:pPr>
              <a:t>6/1/2022</a:t>
            </a:fld>
            <a:endParaRPr lang="en-US"/>
          </a:p>
        </p:txBody>
      </p:sp>
      <p:sp>
        <p:nvSpPr>
          <p:cNvPr id="5" name="Footer Placeholder 4"/>
          <p:cNvSpPr>
            <a:spLocks noGrp="1"/>
          </p:cNvSpPr>
          <p:nvPr>
            <p:ph type="ftr" sz="quarter" idx="11"/>
          </p:nvPr>
        </p:nvSpPr>
        <p:spPr>
          <a:xfrm>
            <a:off x="457200" y="6480969"/>
            <a:ext cx="4260056" cy="300831"/>
          </a:xfrm>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F9CED3E-0898-4BDF-BB44-D5A2696CE616}" type="slidenum">
              <a:rPr lang="en-US" smtClean="0"/>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pPr>
              <a:defRPr/>
            </a:pPr>
            <a:fld id="{1EA238B6-67A8-4333-A4CD-A41F8B2A504C}" type="datetimeFigureOut">
              <a:rPr lang="en-US" smtClean="0"/>
              <a:pPr>
                <a:defRPr/>
              </a:pPr>
              <a:t>6/1/2022</a:t>
            </a:fld>
            <a:endParaRPr lang="en-US"/>
          </a:p>
        </p:txBody>
      </p:sp>
      <p:sp>
        <p:nvSpPr>
          <p:cNvPr id="5" name="Footer Placeholder 4"/>
          <p:cNvSpPr>
            <a:spLocks noGrp="1"/>
          </p:cNvSpPr>
          <p:nvPr>
            <p:ph type="ftr" sz="quarter" idx="11"/>
          </p:nvPr>
        </p:nvSpPr>
        <p:spPr>
          <a:xfrm>
            <a:off x="2619376" y="6480969"/>
            <a:ext cx="4260056" cy="300831"/>
          </a:xfrm>
        </p:spPr>
        <p:txBody>
          <a:bodyPr/>
          <a:lstStyle/>
          <a:p>
            <a:pPr>
              <a:defRPr/>
            </a:pPr>
            <a:endParaRPr lang="en-US"/>
          </a:p>
        </p:txBody>
      </p:sp>
      <p:sp>
        <p:nvSpPr>
          <p:cNvPr id="6" name="Slide Number Placeholder 5"/>
          <p:cNvSpPr>
            <a:spLocks noGrp="1"/>
          </p:cNvSpPr>
          <p:nvPr>
            <p:ph type="sldNum" sz="quarter" idx="12"/>
          </p:nvPr>
        </p:nvSpPr>
        <p:spPr>
          <a:xfrm>
            <a:off x="8451056" y="809624"/>
            <a:ext cx="502920" cy="300831"/>
          </a:xfrm>
        </p:spPr>
        <p:txBody>
          <a:bodyPr/>
          <a:lstStyle/>
          <a:p>
            <a:pPr>
              <a:defRPr/>
            </a:pPr>
            <a:fld id="{E1CCC5C7-A39A-49EF-925A-2EBD377539C6}" type="slidenum">
              <a:rPr lang="en-US" smtClean="0"/>
              <a:pPr>
                <a:defRPr/>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a:t>Click to edit Master title style</a:t>
            </a:r>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a:t>Click to edit Master title style</a:t>
            </a:r>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pPr>
              <a:defRPr/>
            </a:pPr>
            <a:fld id="{8F9E6DCE-6239-4F68-88CB-C2E39D711E01}" type="datetimeFigureOut">
              <a:rPr lang="en-US" smtClean="0"/>
              <a:pPr>
                <a:defRPr/>
              </a:pPr>
              <a:t>6/1/2022</a:t>
            </a:fld>
            <a:endParaRPr lang="en-US"/>
          </a:p>
        </p:txBody>
      </p:sp>
      <p:sp>
        <p:nvSpPr>
          <p:cNvPr id="6" name="Footer Placeholder 5"/>
          <p:cNvSpPr>
            <a:spLocks noGrp="1"/>
          </p:cNvSpPr>
          <p:nvPr>
            <p:ph type="ftr" sz="quarter" idx="11"/>
          </p:nvPr>
        </p:nvSpPr>
        <p:spPr>
          <a:xfrm>
            <a:off x="457200" y="6480969"/>
            <a:ext cx="4260056" cy="301752"/>
          </a:xfrm>
        </p:spPr>
        <p:txBody>
          <a:bodyPr/>
          <a:lstStyle/>
          <a:p>
            <a:pPr>
              <a:defRPr/>
            </a:pPr>
            <a:endParaRPr lang="en-US"/>
          </a:p>
        </p:txBody>
      </p:sp>
      <p:sp>
        <p:nvSpPr>
          <p:cNvPr id="7" name="Slide Number Placeholder 6"/>
          <p:cNvSpPr>
            <a:spLocks noGrp="1"/>
          </p:cNvSpPr>
          <p:nvPr>
            <p:ph type="sldNum" sz="quarter" idx="12"/>
          </p:nvPr>
        </p:nvSpPr>
        <p:spPr>
          <a:xfrm>
            <a:off x="7589520" y="6480969"/>
            <a:ext cx="502920" cy="301752"/>
          </a:xfrm>
        </p:spPr>
        <p:txBody>
          <a:bodyPr/>
          <a:lstStyle/>
          <a:p>
            <a:pPr>
              <a:defRPr/>
            </a:pPr>
            <a:fld id="{F4AB6C3C-53BB-41F8-87B8-CF0DE3E5A0C5}" type="slidenum">
              <a:rPr lang="en-US" smtClean="0"/>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a:t>Click to edit Master title style</a:t>
            </a:r>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pPr>
              <a:defRPr/>
            </a:pPr>
            <a:fld id="{B74569B7-3A9D-4327-84FB-4CE68AF89791}" type="datetimeFigureOut">
              <a:rPr lang="en-US" smtClean="0"/>
              <a:pPr>
                <a:defRPr/>
              </a:pPr>
              <a:t>6/1/2022</a:t>
            </a:fld>
            <a:endParaRPr lang="en-US"/>
          </a:p>
        </p:txBody>
      </p:sp>
      <p:sp>
        <p:nvSpPr>
          <p:cNvPr id="8" name="Footer Placeholder 7"/>
          <p:cNvSpPr>
            <a:spLocks noGrp="1"/>
          </p:cNvSpPr>
          <p:nvPr>
            <p:ph type="ftr" sz="quarter" idx="11"/>
          </p:nvPr>
        </p:nvSpPr>
        <p:spPr>
          <a:xfrm>
            <a:off x="457200" y="6480969"/>
            <a:ext cx="4261104" cy="301752"/>
          </a:xfrm>
        </p:spPr>
        <p:txBody>
          <a:bodyPr/>
          <a:lstStyle/>
          <a:p>
            <a:pPr>
              <a:defRPr/>
            </a:pPr>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pPr>
              <a:defRPr/>
            </a:pPr>
            <a:fld id="{48A637E3-2D4B-46F2-BD8C-F8B8A5E3FFDE}"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a:t>Click to edit Master title style</a:t>
            </a:r>
          </a:p>
        </p:txBody>
      </p:sp>
      <p:sp>
        <p:nvSpPr>
          <p:cNvPr id="3" name="Date Placeholder 2"/>
          <p:cNvSpPr>
            <a:spLocks noGrp="1"/>
          </p:cNvSpPr>
          <p:nvPr>
            <p:ph type="dt" sz="half" idx="10"/>
          </p:nvPr>
        </p:nvSpPr>
        <p:spPr/>
        <p:txBody>
          <a:bodyPr/>
          <a:lstStyle/>
          <a:p>
            <a:pPr>
              <a:defRPr/>
            </a:pPr>
            <a:fld id="{BEE3B038-472A-4405-97F8-C9AB3EE4D285}" type="datetimeFigureOut">
              <a:rPr lang="en-US" smtClean="0"/>
              <a:pPr>
                <a:defRPr/>
              </a:pPr>
              <a:t>6/1/2022</a:t>
            </a:fld>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9184C3DA-BF2F-47C6-82CE-484C4977F59F}" type="slidenum">
              <a:rPr lang="en-US" smtClean="0"/>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pPr>
              <a:defRPr/>
            </a:pPr>
            <a:fld id="{4BB77ABE-2570-491C-829C-3D30EA2ADEE5}" type="datetimeFigureOut">
              <a:rPr lang="en-US" smtClean="0"/>
              <a:pPr>
                <a:defRPr/>
              </a:pPr>
              <a:t>6/1/2022</a:t>
            </a:fld>
            <a:endParaRPr lang="en-US"/>
          </a:p>
        </p:txBody>
      </p:sp>
      <p:sp>
        <p:nvSpPr>
          <p:cNvPr id="3" name="Footer Placeholder 2"/>
          <p:cNvSpPr>
            <a:spLocks noGrp="1"/>
          </p:cNvSpPr>
          <p:nvPr>
            <p:ph type="ftr" sz="quarter" idx="11"/>
          </p:nvPr>
        </p:nvSpPr>
        <p:spPr>
          <a:xfrm>
            <a:off x="457200" y="6481890"/>
            <a:ext cx="4260056" cy="300831"/>
          </a:xfrm>
        </p:spPr>
        <p:txBody>
          <a:bodyPr/>
          <a:lstStyle/>
          <a:p>
            <a:pPr>
              <a:defRPr/>
            </a:pPr>
            <a:endParaRPr lang="en-US"/>
          </a:p>
        </p:txBody>
      </p:sp>
      <p:sp>
        <p:nvSpPr>
          <p:cNvPr id="4" name="Slide Number Placeholder 3"/>
          <p:cNvSpPr>
            <a:spLocks noGrp="1"/>
          </p:cNvSpPr>
          <p:nvPr>
            <p:ph type="sldNum" sz="quarter" idx="12"/>
          </p:nvPr>
        </p:nvSpPr>
        <p:spPr>
          <a:xfrm>
            <a:off x="7589520" y="6480969"/>
            <a:ext cx="502920" cy="301752"/>
          </a:xfrm>
        </p:spPr>
        <p:txBody>
          <a:bodyPr/>
          <a:lstStyle/>
          <a:p>
            <a:pPr>
              <a:defRPr/>
            </a:pPr>
            <a:fld id="{DA18C3C6-A7C4-4B3F-99A1-8AFC28BF85D4}"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a:t>Click to edit Master title style</a:t>
            </a:r>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a:t>Click to edit Master text styles</a:t>
            </a:r>
          </a:p>
          <a:p>
            <a:pPr lvl="1" eaLnBrk="1" latinLnBrk="0" hangingPunct="1"/>
            <a:r>
              <a:rPr lang="en-US"/>
              <a:t>Second level</a:t>
            </a:r>
          </a:p>
          <a:p>
            <a:pPr lvl="2" eaLnBrk="1" latinLnBrk="0" hangingPunct="1"/>
            <a:r>
              <a:rPr lang="en-US"/>
              <a:t>Third level</a:t>
            </a:r>
          </a:p>
          <a:p>
            <a:pPr lvl="3" eaLnBrk="1" latinLnBrk="0" hangingPunct="1"/>
            <a:r>
              <a:rPr lang="en-US"/>
              <a:t>Fourth level</a:t>
            </a:r>
          </a:p>
          <a:p>
            <a:pPr lvl="4" eaLnBrk="1" latinLnBrk="0" hangingPunct="1"/>
            <a:r>
              <a:rPr lang="en-US"/>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pPr>
              <a:defRPr/>
            </a:pPr>
            <a:fld id="{604B3F60-4A42-474F-91C7-336867BFB78C}" type="datetimeFigureOut">
              <a:rPr lang="en-US" smtClean="0"/>
              <a:pPr>
                <a:defRPr/>
              </a:pPr>
              <a:t>6/1/2022</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pPr>
              <a:defRPr/>
            </a:pPr>
            <a:fld id="{4394E956-58BC-4A96-B6A1-4E0BB8BE84FA}"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a:t>Click to edit Master title style</a:t>
            </a:r>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pPr>
              <a:defRPr/>
            </a:pPr>
            <a:fld id="{9304C33A-4D79-45B7-B859-8831D1CCEA0C}" type="datetimeFigureOut">
              <a:rPr lang="en-US" smtClean="0"/>
              <a:pPr>
                <a:defRPr/>
              </a:pPr>
              <a:t>6/1/2022</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pPr>
              <a:defRPr/>
            </a:pPr>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pPr>
              <a:defRPr/>
            </a:pPr>
            <a:fld id="{33A0A496-6554-4702-92CD-73F3A8380158}" type="slidenum">
              <a:rPr lang="en-US" smtClean="0"/>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a:t>Click to edit Master title style</a:t>
            </a:r>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a:t>Click to edit Master text styles</a:t>
            </a:r>
          </a:p>
          <a:p>
            <a:pPr lvl="1" eaLnBrk="1" latinLnBrk="0" hangingPunct="1"/>
            <a:r>
              <a:rPr kumimoji="0" lang="en-US"/>
              <a:t>Second level</a:t>
            </a:r>
          </a:p>
          <a:p>
            <a:pPr lvl="2" eaLnBrk="1" latinLnBrk="0" hangingPunct="1"/>
            <a:r>
              <a:rPr kumimoji="0" lang="en-US"/>
              <a:t>Third level</a:t>
            </a:r>
          </a:p>
          <a:p>
            <a:pPr lvl="3" eaLnBrk="1" latinLnBrk="0" hangingPunct="1"/>
            <a:r>
              <a:rPr kumimoji="0" lang="en-US"/>
              <a:t>Fourth level</a:t>
            </a:r>
          </a:p>
          <a:p>
            <a:pPr lvl="4" eaLnBrk="1" latinLnBrk="0" hangingPunct="1"/>
            <a:r>
              <a:rPr kumimoji="0" lang="en-US"/>
              <a:t>Fifth level</a:t>
            </a:r>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pPr>
              <a:defRPr/>
            </a:pPr>
            <a:fld id="{DB923381-AB20-4978-BFC0-4A775B927E60}" type="datetimeFigureOut">
              <a:rPr lang="en-US" smtClean="0"/>
              <a:pPr>
                <a:defRPr/>
              </a:pPr>
              <a:t>6/1/2022</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pPr>
              <a:defRPr/>
            </a:pPr>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pPr>
              <a:defRPr/>
            </a:pPr>
            <a:fld id="{3899115F-3146-4EC4-B7C3-9AAA59E093B1}" type="slidenum">
              <a:rPr lang="en-US" smtClean="0"/>
              <a:pPr>
                <a:defRPr/>
              </a:pPr>
              <a:t>‹#›</a:t>
            </a:fld>
            <a:endParaRPr lang="en-US"/>
          </a:p>
        </p:txBody>
      </p:sp>
    </p:spTree>
  </p:cSld>
  <p:clrMap bg1="dk1" tx1="lt1" bg2="dk2" tx2="lt2" accent1="accent1" accent2="accent2" accent3="accent3" accent4="accent4" accent5="accent5" accent6="accent6" hlink="hlink" folHlink="folHlink"/>
  <p:sldLayoutIdLst>
    <p:sldLayoutId id="2147484044" r:id="rId1"/>
    <p:sldLayoutId id="2147484045" r:id="rId2"/>
    <p:sldLayoutId id="2147484046" r:id="rId3"/>
    <p:sldLayoutId id="2147484047" r:id="rId4"/>
    <p:sldLayoutId id="2147484048" r:id="rId5"/>
    <p:sldLayoutId id="2147484049" r:id="rId6"/>
    <p:sldLayoutId id="2147484050" r:id="rId7"/>
    <p:sldLayoutId id="2147484051" r:id="rId8"/>
    <p:sldLayoutId id="2147484052" r:id="rId9"/>
    <p:sldLayoutId id="2147484053" r:id="rId10"/>
    <p:sldLayoutId id="2147484054"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4.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685800" y="1427518"/>
            <a:ext cx="7772400" cy="561322"/>
          </a:xfrm>
        </p:spPr>
        <p:txBody>
          <a:bodyPr>
            <a:normAutofit fontScale="90000"/>
          </a:bodyPr>
          <a:lstStyle/>
          <a:p>
            <a:pPr algn="ctr">
              <a:defRPr/>
            </a:pPr>
            <a:r>
              <a:rPr lang="sr-Cyrl-RS" sz="1600" dirty="0">
                <a:solidFill>
                  <a:schemeClr val="tx1"/>
                </a:solidFill>
                <a:latin typeface="Cambria" pitchFamily="18" charset="0"/>
                <a:cs typeface="Arial" pitchFamily="34" charset="0"/>
              </a:rPr>
              <a:t>Универзитет у Крагујевцу</a:t>
            </a:r>
            <a:r>
              <a:rPr lang="en-US" sz="1600" dirty="0">
                <a:solidFill>
                  <a:schemeClr val="tx1"/>
                </a:solidFill>
                <a:latin typeface="Cambria" pitchFamily="18" charset="0"/>
                <a:cs typeface="Arial" pitchFamily="34" charset="0"/>
              </a:rPr>
              <a:t/>
            </a:r>
            <a:br>
              <a:rPr lang="en-US" sz="1600" dirty="0">
                <a:solidFill>
                  <a:schemeClr val="tx1"/>
                </a:solidFill>
                <a:latin typeface="Cambria" pitchFamily="18" charset="0"/>
                <a:cs typeface="Arial" pitchFamily="34" charset="0"/>
              </a:rPr>
            </a:br>
            <a:r>
              <a:rPr lang="sr-Cyrl-RS" sz="1600" dirty="0">
                <a:solidFill>
                  <a:schemeClr val="tx1"/>
                </a:solidFill>
                <a:latin typeface="Cambria" pitchFamily="18" charset="0"/>
                <a:cs typeface="Arial" pitchFamily="34" charset="0"/>
              </a:rPr>
              <a:t>Факултет медицинских наука</a:t>
            </a:r>
            <a:endParaRPr lang="en-US" sz="1600" b="1" dirty="0">
              <a:solidFill>
                <a:schemeClr val="tx1"/>
              </a:solidFill>
              <a:latin typeface="Cambria" pitchFamily="18" charset="0"/>
              <a:cs typeface="Arial" pitchFamily="34" charset="0"/>
            </a:endParaRPr>
          </a:p>
        </p:txBody>
      </p:sp>
      <p:sp>
        <p:nvSpPr>
          <p:cNvPr id="3" name="Subtitle 2"/>
          <p:cNvSpPr>
            <a:spLocks noGrp="1"/>
          </p:cNvSpPr>
          <p:nvPr>
            <p:ph type="subTitle" idx="1"/>
          </p:nvPr>
        </p:nvSpPr>
        <p:spPr>
          <a:xfrm>
            <a:off x="467544" y="2488191"/>
            <a:ext cx="7820372" cy="1614132"/>
          </a:xfrm>
        </p:spPr>
        <p:txBody>
          <a:bodyPr>
            <a:noAutofit/>
          </a:bodyPr>
          <a:lstStyle/>
          <a:p>
            <a:pPr algn="ctr">
              <a:lnSpc>
                <a:spcPct val="115000"/>
              </a:lnSpc>
              <a:spcAft>
                <a:spcPts val="1000"/>
              </a:spcAft>
            </a:pPr>
            <a:r>
              <a:rPr lang="sr-Cyrl-RS" sz="2200" b="1"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rPr>
              <a:t>Физичко-хемијски фактори који утичу на апсорпцију лекова. </a:t>
            </a:r>
          </a:p>
          <a:p>
            <a:pPr algn="ctr">
              <a:lnSpc>
                <a:spcPct val="115000"/>
              </a:lnSpc>
              <a:spcAft>
                <a:spcPts val="1000"/>
              </a:spcAft>
            </a:pPr>
            <a:r>
              <a:rPr lang="sr-Cyrl-RS" sz="2200" b="1"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rPr>
              <a:t>Методе за побољшање растворљивости слабо растворних лекова</a:t>
            </a:r>
            <a:endParaRPr lang="en-US" sz="2200" b="1"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algn="ctr"/>
            <a:endParaRPr lang="en-US" sz="3200" dirty="0">
              <a:solidFill>
                <a:schemeClr val="tx1"/>
              </a:solidFill>
              <a:latin typeface="Arial" pitchFamily="34" charset="0"/>
              <a:cs typeface="Arial" pitchFamily="34" charset="0"/>
            </a:endParaRPr>
          </a:p>
        </p:txBody>
      </p:sp>
      <p:sp>
        <p:nvSpPr>
          <p:cNvPr id="2052" name="Rectangle 6"/>
          <p:cNvSpPr>
            <a:spLocks noChangeArrowheads="1"/>
          </p:cNvSpPr>
          <p:nvPr/>
        </p:nvSpPr>
        <p:spPr bwMode="auto">
          <a:xfrm>
            <a:off x="298343" y="4941168"/>
            <a:ext cx="8496944" cy="707876"/>
          </a:xfrm>
          <a:prstGeom prst="rect">
            <a:avLst/>
          </a:prstGeom>
          <a:noFill/>
          <a:ln w="9525">
            <a:noFill/>
            <a:miter lim="800000"/>
            <a:headEnd/>
            <a:tailEnd/>
          </a:ln>
        </p:spPr>
        <p:txBody>
          <a:bodyPr wrap="square" lIns="91431" tIns="45715" rIns="91431" bIns="45715">
            <a:spAutoFit/>
          </a:bodyPr>
          <a:lstStyle/>
          <a:p>
            <a:endParaRPr lang="fi-FI" sz="2000" dirty="0">
              <a:latin typeface="Arial" pitchFamily="34" charset="0"/>
              <a:cs typeface="Arial" pitchFamily="34" charset="0"/>
            </a:endParaRPr>
          </a:p>
          <a:p>
            <a:r>
              <a:rPr lang="fi-FI" sz="2000" dirty="0">
                <a:latin typeface="Arial" pitchFamily="34" charset="0"/>
                <a:cs typeface="Arial" pitchFamily="34" charset="0"/>
              </a:rPr>
              <a:t>                                          </a:t>
            </a:r>
            <a:r>
              <a:rPr lang="sr-Cyrl-RS" sz="2000" dirty="0">
                <a:latin typeface="Cambria" pitchFamily="18" charset="0"/>
                <a:cs typeface="Arial" pitchFamily="34" charset="0"/>
              </a:rPr>
              <a:t>Доц</a:t>
            </a:r>
            <a:r>
              <a:rPr lang="fi-FI" sz="2000" dirty="0">
                <a:latin typeface="Cambria" pitchFamily="18" charset="0"/>
                <a:cs typeface="Arial" pitchFamily="34" charset="0"/>
              </a:rPr>
              <a:t>.</a:t>
            </a:r>
            <a:r>
              <a:rPr lang="sr-Cyrl-RS" sz="2000" dirty="0">
                <a:latin typeface="Cambria" pitchFamily="18" charset="0"/>
                <a:cs typeface="Arial" pitchFamily="34" charset="0"/>
              </a:rPr>
              <a:t> др</a:t>
            </a:r>
            <a:r>
              <a:rPr lang="fi-FI" sz="2000" dirty="0">
                <a:latin typeface="Cambria" pitchFamily="18" charset="0"/>
                <a:cs typeface="Arial" pitchFamily="34" charset="0"/>
              </a:rPr>
              <a:t> </a:t>
            </a:r>
            <a:r>
              <a:rPr lang="sr-Cyrl-RS" sz="2000" dirty="0">
                <a:latin typeface="Cambria" pitchFamily="18" charset="0"/>
                <a:cs typeface="Arial" pitchFamily="34" charset="0"/>
              </a:rPr>
              <a:t>Јована Брадић</a:t>
            </a:r>
            <a:endParaRPr lang="en-US" sz="2000" dirty="0">
              <a:latin typeface="Cambria" pitchFamily="18" charset="0"/>
            </a:endParaRPr>
          </a:p>
        </p:txBody>
      </p:sp>
      <p:pic>
        <p:nvPicPr>
          <p:cNvPr id="2054" name="Picture 9"/>
          <p:cNvPicPr>
            <a:picLocks noChangeAspect="1" noChangeArrowheads="1"/>
          </p:cNvPicPr>
          <p:nvPr/>
        </p:nvPicPr>
        <p:blipFill>
          <a:blip r:embed="rId3" cstate="print"/>
          <a:srcRect/>
          <a:stretch>
            <a:fillRect/>
          </a:stretch>
        </p:blipFill>
        <p:spPr bwMode="auto">
          <a:xfrm>
            <a:off x="3726656" y="400075"/>
            <a:ext cx="1690688" cy="1228725"/>
          </a:xfrm>
          <a:prstGeom prst="rect">
            <a:avLst/>
          </a:prstGeom>
          <a:noFill/>
          <a:ln w="9525">
            <a:noFill/>
            <a:miter lim="800000"/>
            <a:headEnd/>
            <a:tailEnd/>
          </a:ln>
        </p:spPr>
      </p:pic>
      <p:sp>
        <p:nvSpPr>
          <p:cNvPr id="10" name="Rectangle 9"/>
          <p:cNvSpPr/>
          <p:nvPr/>
        </p:nvSpPr>
        <p:spPr>
          <a:xfrm>
            <a:off x="1691680" y="5792898"/>
            <a:ext cx="5976938" cy="369887"/>
          </a:xfrm>
          <a:prstGeom prst="rect">
            <a:avLst/>
          </a:prstGeom>
        </p:spPr>
        <p:txBody>
          <a:bodyPr lIns="91431" tIns="45715" rIns="91431" bIns="45715">
            <a:spAutoFit/>
          </a:bodyPr>
          <a:lstStyle/>
          <a:p>
            <a:pPr>
              <a:defRPr/>
            </a:pPr>
            <a:endParaRPr lang="en-US" dirty="0">
              <a:latin typeface="+mj-lt"/>
            </a:endParaRPr>
          </a:p>
        </p:txBody>
      </p:sp>
      <p:sp>
        <p:nvSpPr>
          <p:cNvPr id="2059" name="Rectangle 10"/>
          <p:cNvSpPr>
            <a:spLocks noChangeArrowheads="1"/>
          </p:cNvSpPr>
          <p:nvPr/>
        </p:nvSpPr>
        <p:spPr bwMode="auto">
          <a:xfrm>
            <a:off x="298343" y="4602614"/>
            <a:ext cx="8496944" cy="338554"/>
          </a:xfrm>
          <a:prstGeom prst="rect">
            <a:avLst/>
          </a:prstGeom>
          <a:noFill/>
          <a:ln w="9525">
            <a:noFill/>
            <a:miter lim="800000"/>
            <a:headEnd/>
            <a:tailEnd/>
          </a:ln>
        </p:spPr>
        <p:txBody>
          <a:bodyPr wrap="square">
            <a:spAutoFit/>
          </a:bodyPr>
          <a:lstStyle/>
          <a:p>
            <a:pPr algn="ctr"/>
            <a:r>
              <a:rPr lang="az-Cyrl-AZ" sz="1600" b="1" dirty="0">
                <a:latin typeface="Cambria" pitchFamily="18" charset="0"/>
                <a:cs typeface="Arial" pitchFamily="34" charset="0"/>
              </a:rPr>
              <a:t>Биофармација</a:t>
            </a:r>
            <a:r>
              <a:rPr lang="fi-FI" sz="1600" b="1" dirty="0">
                <a:latin typeface="Cambria" pitchFamily="18" charset="0"/>
                <a:cs typeface="Arial" pitchFamily="34" charset="0"/>
              </a:rPr>
              <a:t>- </a:t>
            </a:r>
            <a:r>
              <a:rPr lang="sr-Cyrl-RS" sz="1600" b="1" dirty="0">
                <a:latin typeface="Cambria" pitchFamily="18" charset="0"/>
              </a:rPr>
              <a:t>Предавање 3</a:t>
            </a:r>
            <a:endParaRPr lang="en-US" sz="1600" b="1" dirty="0">
              <a:latin typeface="Cambria" pitchFamily="18" charset="0"/>
              <a:cs typeface="Arial"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1484784"/>
            <a:ext cx="8280920" cy="4048252"/>
          </a:xfrm>
        </p:spPr>
        <p:txBody>
          <a:bodyPr>
            <a:noAutofit/>
          </a:bodyPr>
          <a:lstStyle/>
          <a:p>
            <a:r>
              <a:rPr lang="sr-Cyrl-RS" sz="1800" dirty="0">
                <a:solidFill>
                  <a:schemeClr val="accent2">
                    <a:lumMod val="40000"/>
                    <a:lumOff val="60000"/>
                  </a:schemeClr>
                </a:solidFill>
                <a:latin typeface="Arial" pitchFamily="34" charset="0"/>
                <a:cs typeface="Arial" pitchFamily="34" charset="0"/>
              </a:rPr>
              <a:t>Брзина растварања расте са степеном уситљености лековите супсанце. </a:t>
            </a:r>
          </a:p>
          <a:p>
            <a:endParaRPr lang="sr-Cyrl-RS" sz="1800" dirty="0">
              <a:latin typeface="Arial" pitchFamily="34" charset="0"/>
              <a:cs typeface="Arial" pitchFamily="34" charset="0"/>
            </a:endParaRPr>
          </a:p>
          <a:p>
            <a:r>
              <a:rPr lang="sr-Cyrl-RS" sz="1800" dirty="0">
                <a:latin typeface="Arial" pitchFamily="34" charset="0"/>
                <a:cs typeface="Arial" pitchFamily="34" charset="0"/>
              </a:rPr>
              <a:t>Укупна специфична и ефективна површина лека</a:t>
            </a:r>
          </a:p>
          <a:p>
            <a:r>
              <a:rPr lang="sr-Cyrl-RS" sz="1800" dirty="0">
                <a:solidFill>
                  <a:schemeClr val="accent2">
                    <a:lumMod val="40000"/>
                    <a:lumOff val="60000"/>
                  </a:schemeClr>
                </a:solidFill>
                <a:latin typeface="Arial" pitchFamily="34" charset="0"/>
                <a:cs typeface="Arial" pitchFamily="34" charset="0"/>
              </a:rPr>
              <a:t>Ефективна површина је површина лека која је доступна за контакт са растварачем (расположива површина за растварање) и  управо њеним повећањем може се постићи брже растварање</a:t>
            </a:r>
            <a:r>
              <a:rPr lang="sr-Cyrl-RS" sz="1800" dirty="0">
                <a:latin typeface="Arial" pitchFamily="34" charset="0"/>
                <a:cs typeface="Arial" pitchFamily="34" charset="0"/>
              </a:rPr>
              <a:t>. </a:t>
            </a:r>
          </a:p>
          <a:p>
            <a:pPr marL="64008" indent="0">
              <a:buNone/>
            </a:pPr>
            <a:endParaRPr lang="sr-Cyrl-RS" sz="1800" dirty="0">
              <a:latin typeface="Arial" pitchFamily="34" charset="0"/>
              <a:cs typeface="Arial" pitchFamily="34" charset="0"/>
            </a:endParaRPr>
          </a:p>
          <a:p>
            <a:r>
              <a:rPr lang="sr-Cyrl-RS" sz="1800" dirty="0">
                <a:solidFill>
                  <a:srgbClr val="FFFF00"/>
                </a:solidFill>
                <a:latin typeface="Arial" pitchFamily="34" charset="0"/>
                <a:cs typeface="Arial" pitchFamily="34" charset="0"/>
              </a:rPr>
              <a:t>Проблем.</a:t>
            </a:r>
            <a:r>
              <a:rPr lang="sr-Cyrl-RS" sz="1800" dirty="0">
                <a:latin typeface="Arial" pitchFamily="34" charset="0"/>
                <a:cs typeface="Arial" pitchFamily="34" charset="0"/>
              </a:rPr>
              <a:t> Код лекова са хидофобним карактером уситњавање може довести до смањења ефективне површине услед адсорпције ваздуха на површину честица. </a:t>
            </a:r>
          </a:p>
          <a:p>
            <a:endParaRPr lang="sr-Cyrl-RS" sz="1800" dirty="0">
              <a:latin typeface="Arial" pitchFamily="34" charset="0"/>
              <a:cs typeface="Arial" pitchFamily="34" charset="0"/>
            </a:endParaRPr>
          </a:p>
          <a:p>
            <a:r>
              <a:rPr lang="sr-Cyrl-RS" sz="1800" dirty="0">
                <a:solidFill>
                  <a:srgbClr val="FFFF00"/>
                </a:solidFill>
                <a:latin typeface="Arial" pitchFamily="34" charset="0"/>
                <a:cs typeface="Arial" pitchFamily="34" charset="0"/>
              </a:rPr>
              <a:t>Решење</a:t>
            </a:r>
            <a:r>
              <a:rPr lang="sr-Cyrl-RS" sz="1800" dirty="0">
                <a:latin typeface="Arial" pitchFamily="34" charset="0"/>
                <a:cs typeface="Arial" pitchFamily="34" charset="0"/>
              </a:rPr>
              <a:t>. Додатак средстава за квашење може превазићи ову потешкоћу.</a:t>
            </a:r>
            <a:endParaRPr lang="en-US" sz="1800" dirty="0">
              <a:latin typeface="Arial" pitchFamily="34" charset="0"/>
              <a:cs typeface="Arial" pitchFamily="34" charset="0"/>
            </a:endParaRPr>
          </a:p>
          <a:p>
            <a:pPr indent="457200" algn="just"/>
            <a:r>
              <a:rPr lang="sr-Cyrl-RS" sz="1800" dirty="0">
                <a:latin typeface="Arial" pitchFamily="34" charset="0"/>
                <a:ea typeface="Times New Roman" panose="02020603050405020304" pitchFamily="18" charset="0"/>
                <a:cs typeface="Arial" pitchFamily="34" charset="0"/>
              </a:rPr>
              <a:t>уситњен прашак који се гранулише јер п</a:t>
            </a:r>
            <a:r>
              <a:rPr lang="sr-Cyrl-RS" sz="1800" dirty="0">
                <a:effectLst/>
                <a:latin typeface="Arial" pitchFamily="34" charset="0"/>
                <a:ea typeface="Times New Roman" panose="02020603050405020304" pitchFamily="18" charset="0"/>
                <a:cs typeface="Arial" pitchFamily="34" charset="0"/>
              </a:rPr>
              <a:t>роцес гранулације трансформише хидрофобну површину у хидрофилну</a:t>
            </a: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dirty="0">
                <a:latin typeface="Arial" pitchFamily="34" charset="0"/>
                <a:ea typeface="Cambria" panose="02040503050406030204" pitchFamily="18" charset="0"/>
                <a:cs typeface="Arial" pitchFamily="34" charset="0"/>
              </a:rPr>
              <a:t>Величина честица</a:t>
            </a:r>
            <a:endParaRPr lang="en-US" sz="3300" dirty="0">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21663076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8"/>
            <a:ext cx="7920880" cy="4048252"/>
          </a:xfrm>
        </p:spPr>
        <p:txBody>
          <a:bodyPr>
            <a:normAutofit fontScale="92500" lnSpcReduction="10000"/>
          </a:bodyPr>
          <a:lstStyle/>
          <a:p>
            <a:pPr>
              <a:buNone/>
            </a:pPr>
            <a:endParaRPr lang="sr-Cyrl-RS" dirty="0"/>
          </a:p>
          <a:p>
            <a:pPr indent="457200" algn="just">
              <a:lnSpc>
                <a:spcPct val="150000"/>
              </a:lnSpc>
              <a:spcAft>
                <a:spcPts val="0"/>
              </a:spcAft>
            </a:pPr>
            <a:r>
              <a:rPr lang="en-US" sz="2100" dirty="0" err="1">
                <a:effectLst/>
                <a:latin typeface="Arial" pitchFamily="34" charset="0"/>
                <a:ea typeface="Cambria" panose="02040503050406030204" pitchFamily="18" charset="0"/>
                <a:cs typeface="Arial" pitchFamily="34" charset="0"/>
              </a:rPr>
              <a:t>Већина</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лекова</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који</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се</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користе</a:t>
            </a:r>
            <a:r>
              <a:rPr lang="en-US" sz="2100" dirty="0">
                <a:effectLst/>
                <a:latin typeface="Arial" pitchFamily="34" charset="0"/>
                <a:ea typeface="Cambria" panose="02040503050406030204" pitchFamily="18" charset="0"/>
                <a:cs typeface="Arial" pitchFamily="34" charset="0"/>
              </a:rPr>
              <a:t> у </a:t>
            </a:r>
            <a:r>
              <a:rPr lang="en-US" sz="2100" dirty="0" err="1">
                <a:effectLst/>
                <a:latin typeface="Arial" pitchFamily="34" charset="0"/>
                <a:ea typeface="Cambria" panose="02040503050406030204" pitchFamily="18" charset="0"/>
                <a:cs typeface="Arial" pitchFamily="34" charset="0"/>
              </a:rPr>
              <a:t>клиничкој</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пракси</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су</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слабе</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киселине</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или</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слабе</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базе</a:t>
            </a:r>
            <a:r>
              <a:rPr lang="en-US" sz="2100" dirty="0">
                <a:effectLst/>
                <a:latin typeface="Arial" pitchFamily="34" charset="0"/>
                <a:ea typeface="Cambria" panose="02040503050406030204" pitchFamily="18" charset="0"/>
                <a:cs typeface="Arial" pitchFamily="34" charset="0"/>
              </a:rPr>
              <a:t> </a:t>
            </a:r>
            <a:endParaRPr lang="sr-Cyrl-RS" sz="2100" dirty="0">
              <a:effectLst/>
              <a:latin typeface="Arial" pitchFamily="34" charset="0"/>
              <a:ea typeface="Cambria" panose="02040503050406030204" pitchFamily="18" charset="0"/>
              <a:cs typeface="Arial" pitchFamily="34" charset="0"/>
            </a:endParaRPr>
          </a:p>
          <a:p>
            <a:pPr indent="457200" algn="just">
              <a:lnSpc>
                <a:spcPct val="150000"/>
              </a:lnSpc>
              <a:spcAft>
                <a:spcPts val="0"/>
              </a:spcAft>
            </a:pPr>
            <a:endParaRPr lang="sr-Cyrl-RS" sz="2100" dirty="0">
              <a:effectLst/>
              <a:latin typeface="Arial" pitchFamily="34" charset="0"/>
              <a:ea typeface="Cambria" panose="02040503050406030204" pitchFamily="18" charset="0"/>
              <a:cs typeface="Arial" pitchFamily="34" charset="0"/>
            </a:endParaRPr>
          </a:p>
          <a:p>
            <a:pPr indent="457200" algn="just">
              <a:lnSpc>
                <a:spcPct val="150000"/>
              </a:lnSpc>
              <a:spcAft>
                <a:spcPts val="0"/>
              </a:spcAft>
            </a:pPr>
            <a:r>
              <a:rPr lang="sr-Cyrl-RS" sz="2100" dirty="0">
                <a:effectLst/>
                <a:latin typeface="Arial" pitchFamily="34" charset="0"/>
                <a:ea typeface="Cambria" panose="02040503050406030204" pitchFamily="18" charset="0"/>
                <a:cs typeface="Arial" pitchFamily="34" charset="0"/>
              </a:rPr>
              <a:t>Слабе киселине и слабе базе </a:t>
            </a:r>
            <a:r>
              <a:rPr lang="en-US" sz="2100" dirty="0" err="1">
                <a:effectLst/>
                <a:latin typeface="Arial" pitchFamily="34" charset="0"/>
                <a:ea typeface="Cambria" panose="02040503050406030204" pitchFamily="18" charset="0"/>
                <a:cs typeface="Arial" pitchFamily="34" charset="0"/>
              </a:rPr>
              <a:t>које</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не</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могу</a:t>
            </a:r>
            <a:r>
              <a:rPr lang="en-US" sz="2100" dirty="0">
                <a:effectLst/>
                <a:latin typeface="Arial" pitchFamily="34" charset="0"/>
                <a:ea typeface="Cambria" panose="02040503050406030204" pitchFamily="18" charset="0"/>
                <a:cs typeface="Arial" pitchFamily="34" charset="0"/>
              </a:rPr>
              <a:t> у </a:t>
            </a:r>
            <a:r>
              <a:rPr lang="en-US" sz="2100" dirty="0" err="1">
                <a:effectLst/>
                <a:latin typeface="Arial" pitchFamily="34" charset="0"/>
                <a:ea typeface="Cambria" panose="02040503050406030204" pitchFamily="18" charset="0"/>
                <a:cs typeface="Arial" pitchFamily="34" charset="0"/>
              </a:rPr>
              <a:t>потпуности</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да</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јонизују</a:t>
            </a:r>
            <a:r>
              <a:rPr lang="en-US" sz="2100" dirty="0">
                <a:effectLst/>
                <a:latin typeface="Arial" pitchFamily="34" charset="0"/>
                <a:ea typeface="Cambria" panose="02040503050406030204" pitchFamily="18" charset="0"/>
                <a:cs typeface="Arial" pitchFamily="34" charset="0"/>
              </a:rPr>
              <a:t> у </a:t>
            </a:r>
            <a:r>
              <a:rPr lang="en-US" sz="2100" dirty="0" err="1">
                <a:effectLst/>
                <a:latin typeface="Arial" pitchFamily="34" charset="0"/>
                <a:ea typeface="Cambria" panose="02040503050406030204" pitchFamily="18" charset="0"/>
                <a:cs typeface="Arial" pitchFamily="34" charset="0"/>
              </a:rPr>
              <a:t>воденој</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средини</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већ</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само</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делимично</a:t>
            </a:r>
            <a:r>
              <a:rPr lang="en-US" sz="2100" dirty="0">
                <a:effectLst/>
                <a:latin typeface="Arial" pitchFamily="34" charset="0"/>
                <a:ea typeface="Cambria" panose="02040503050406030204" pitchFamily="18" charset="0"/>
                <a:cs typeface="Arial" pitchFamily="34" charset="0"/>
              </a:rPr>
              <a:t>. </a:t>
            </a:r>
            <a:endParaRPr lang="sr-Cyrl-RS" sz="2100" dirty="0">
              <a:effectLst/>
              <a:latin typeface="Arial" pitchFamily="34" charset="0"/>
              <a:ea typeface="Cambria" panose="02040503050406030204" pitchFamily="18" charset="0"/>
              <a:cs typeface="Arial" pitchFamily="34" charset="0"/>
            </a:endParaRPr>
          </a:p>
          <a:p>
            <a:pPr indent="457200" algn="just">
              <a:lnSpc>
                <a:spcPct val="150000"/>
              </a:lnSpc>
              <a:spcAft>
                <a:spcPts val="0"/>
              </a:spcAft>
            </a:pPr>
            <a:endParaRPr lang="sr-Cyrl-RS" sz="2100" dirty="0">
              <a:effectLst/>
              <a:latin typeface="Arial" pitchFamily="34" charset="0"/>
              <a:ea typeface="Cambria" panose="02040503050406030204" pitchFamily="18" charset="0"/>
              <a:cs typeface="Arial" pitchFamily="34" charset="0"/>
            </a:endParaRPr>
          </a:p>
          <a:p>
            <a:pPr indent="457200" algn="just">
              <a:lnSpc>
                <a:spcPct val="150000"/>
              </a:lnSpc>
              <a:spcAft>
                <a:spcPts val="0"/>
              </a:spcAft>
            </a:pPr>
            <a:r>
              <a:rPr lang="sr-Cyrl-RS" sz="2100" dirty="0">
                <a:effectLst/>
                <a:latin typeface="Arial" pitchFamily="34" charset="0"/>
                <a:ea typeface="Cambria" panose="02040503050406030204" pitchFamily="18" charset="0"/>
                <a:cs typeface="Arial" pitchFamily="34" charset="0"/>
              </a:rPr>
              <a:t>П</a:t>
            </a:r>
            <a:r>
              <a:rPr lang="en-US" sz="2100" dirty="0" err="1">
                <a:effectLst/>
                <a:latin typeface="Arial" pitchFamily="34" charset="0"/>
                <a:ea typeface="Cambria" panose="02040503050406030204" pitchFamily="18" charset="0"/>
                <a:cs typeface="Arial" pitchFamily="34" charset="0"/>
              </a:rPr>
              <a:t>роцес</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јонизације</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лекова</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је</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завистан</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од</a:t>
            </a:r>
            <a:r>
              <a:rPr lang="en-US" sz="2100" dirty="0">
                <a:effectLst/>
                <a:latin typeface="Arial" pitchFamily="34" charset="0"/>
                <a:ea typeface="Cambria" panose="02040503050406030204" pitchFamily="18" charset="0"/>
                <a:cs typeface="Arial" pitchFamily="34" charset="0"/>
              </a:rPr>
              <a:t> pH </a:t>
            </a:r>
            <a:r>
              <a:rPr lang="en-US" sz="2100" dirty="0" err="1">
                <a:effectLst/>
                <a:latin typeface="Arial" pitchFamily="34" charset="0"/>
                <a:ea typeface="Cambria" panose="02040503050406030204" pitchFamily="18" charset="0"/>
                <a:cs typeface="Arial" pitchFamily="34" charset="0"/>
              </a:rPr>
              <a:t>вредности</a:t>
            </a:r>
            <a:r>
              <a:rPr lang="en-US" sz="2100" dirty="0">
                <a:effectLst/>
                <a:latin typeface="Arial" pitchFamily="34" charset="0"/>
                <a:ea typeface="Cambria" panose="02040503050406030204" pitchFamily="18" charset="0"/>
                <a:cs typeface="Arial" pitchFamily="34" charset="0"/>
              </a:rPr>
              <a:t> </a:t>
            </a:r>
            <a:r>
              <a:rPr lang="en-US" sz="2100" dirty="0" err="1">
                <a:effectLst/>
                <a:latin typeface="Arial" pitchFamily="34" charset="0"/>
                <a:ea typeface="Cambria" panose="02040503050406030204" pitchFamily="18" charset="0"/>
                <a:cs typeface="Arial" pitchFamily="34" charset="0"/>
              </a:rPr>
              <a:t>раст</a:t>
            </a:r>
            <a:r>
              <a:rPr lang="sr-Cyrl-RS" sz="2100" dirty="0">
                <a:effectLst/>
                <a:latin typeface="Arial" pitchFamily="34" charset="0"/>
                <a:ea typeface="Cambria" panose="02040503050406030204" pitchFamily="18" charset="0"/>
                <a:cs typeface="Arial" pitchFamily="34" charset="0"/>
              </a:rPr>
              <a:t>ва</a:t>
            </a:r>
            <a:r>
              <a:rPr lang="en-US" sz="2100" dirty="0" err="1">
                <a:effectLst/>
                <a:latin typeface="Arial" pitchFamily="34" charset="0"/>
                <a:ea typeface="Cambria" panose="02040503050406030204" pitchFamily="18" charset="0"/>
                <a:cs typeface="Arial" pitchFamily="34" charset="0"/>
              </a:rPr>
              <a:t>рача</a:t>
            </a:r>
            <a:endParaRPr lang="en-US" sz="2100" dirty="0">
              <a:latin typeface="Arial" pitchFamily="34" charset="0"/>
              <a:ea typeface="Cambria" panose="02040503050406030204" pitchFamily="18"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dirty="0">
                <a:latin typeface="Arial" pitchFamily="34" charset="0"/>
                <a:ea typeface="Cambria" panose="02040503050406030204" pitchFamily="18" charset="0"/>
                <a:cs typeface="Arial" pitchFamily="34" charset="0"/>
              </a:rPr>
              <a:t>Степен јонизације и </a:t>
            </a:r>
            <a:r>
              <a:rPr lang="en-US" sz="3600" dirty="0">
                <a:effectLst/>
                <a:latin typeface="Cambria" panose="02040503050406030204" pitchFamily="18" charset="0"/>
                <a:ea typeface="Cambria" panose="02040503050406030204" pitchFamily="18" charset="0"/>
                <a:cs typeface="Times New Roman" panose="02020603050405020304" pitchFamily="18" charset="0"/>
              </a:rPr>
              <a:t>pH </a:t>
            </a:r>
            <a:r>
              <a:rPr lang="en-US" sz="3600" dirty="0" err="1">
                <a:effectLst/>
                <a:latin typeface="Cambria" panose="02040503050406030204" pitchFamily="18" charset="0"/>
                <a:ea typeface="Cambria" panose="02040503050406030204" pitchFamily="18" charset="0"/>
                <a:cs typeface="Times New Roman" panose="02020603050405020304" pitchFamily="18" charset="0"/>
              </a:rPr>
              <a:t>вредност</a:t>
            </a:r>
            <a:r>
              <a:rPr lang="sr-Cyrl-RS" sz="3300" dirty="0">
                <a:latin typeface="Arial" pitchFamily="34" charset="0"/>
                <a:ea typeface="Cambria" panose="02040503050406030204" pitchFamily="18" charset="0"/>
                <a:cs typeface="Arial" pitchFamily="34" charset="0"/>
              </a:rPr>
              <a:t> </a:t>
            </a:r>
            <a:endParaRPr lang="en-US" sz="3300" dirty="0">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29591847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900496C-278C-4C41-A428-99A1C10215E7}"/>
              </a:ext>
            </a:extLst>
          </p:cNvPr>
          <p:cNvSpPr>
            <a:spLocks noGrp="1"/>
          </p:cNvSpPr>
          <p:nvPr>
            <p:ph type="title"/>
          </p:nvPr>
        </p:nvSpPr>
        <p:spPr>
          <a:xfrm>
            <a:off x="393699" y="836712"/>
            <a:ext cx="8239125" cy="1399032"/>
          </a:xfrm>
        </p:spPr>
        <p:txBody>
          <a:bodyPr>
            <a:normAutofit fontScale="90000"/>
          </a:bodyPr>
          <a:lstStyle/>
          <a:p>
            <a:pPr>
              <a:lnSpc>
                <a:spcPct val="150000"/>
              </a:lnSpc>
              <a:tabLst>
                <a:tab pos="1943100" algn="l"/>
              </a:tabLst>
            </a:pPr>
            <a:r>
              <a:rPr lang="sr-Cyrl-R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Утицај</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pH </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вредности</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растварача</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на</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степен</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јонизације</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лекова</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је</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дефинисан</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a:t>
            </a:r>
            <a:r>
              <a:rPr lang="en-US" sz="2200" b="1" i="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Henderson- Hasselback</a:t>
            </a:r>
            <a:r>
              <a:rPr lang="en-U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овом</a:t>
            </a:r>
            <a:r>
              <a:rPr lang="sr-Cyrl-R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 </a:t>
            </a:r>
            <a:r>
              <a:rPr lang="en-US" sz="2200" b="1" dirty="0" err="1">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једначином</a:t>
            </a:r>
            <a:r>
              <a:rPr lang="sr-Cyrl-RS" sz="2200" b="1" dirty="0">
                <a:solidFill>
                  <a:schemeClr val="tx1"/>
                </a:solidFill>
                <a:effectLst>
                  <a:outerShdw blurRad="38100" dist="38100" dir="2700000" algn="tl">
                    <a:srgbClr val="000000">
                      <a:alpha val="43137"/>
                    </a:srgbClr>
                  </a:outerShdw>
                </a:effectLst>
                <a:latin typeface="Arial" pitchFamily="34" charset="0"/>
                <a:ea typeface="Cambria" panose="02040503050406030204" pitchFamily="18" charset="0"/>
                <a:cs typeface="Arial" pitchFamily="34" charset="0"/>
              </a:rPr>
              <a:t>:</a:t>
            </a:r>
            <a:r>
              <a:rPr lang="en-US" sz="1800" dirty="0">
                <a:effectLst/>
                <a:latin typeface="Arial" pitchFamily="34" charset="0"/>
                <a:ea typeface="Calibri" panose="020F0502020204030204" pitchFamily="34" charset="0"/>
                <a:cs typeface="Arial" pitchFamily="34" charset="0"/>
              </a:rPr>
              <a:t/>
            </a:r>
            <a:br>
              <a:rPr lang="en-US" sz="1800" dirty="0">
                <a:effectLst/>
                <a:latin typeface="Arial" pitchFamily="34" charset="0"/>
                <a:ea typeface="Calibri" panose="020F0502020204030204" pitchFamily="34" charset="0"/>
                <a:cs typeface="Arial" pitchFamily="34" charset="0"/>
              </a:rPr>
            </a:br>
            <a:r>
              <a:rPr lang="en-US" sz="1800" dirty="0">
                <a:effectLst/>
                <a:latin typeface="Arial" pitchFamily="34" charset="0"/>
                <a:ea typeface="Calibri" panose="020F0502020204030204" pitchFamily="34" charset="0"/>
                <a:cs typeface="Arial" pitchFamily="34" charset="0"/>
              </a:rPr>
              <a:t/>
            </a:r>
            <a:br>
              <a:rPr lang="en-US" sz="1800" dirty="0">
                <a:effectLst/>
                <a:latin typeface="Arial" pitchFamily="34" charset="0"/>
                <a:ea typeface="Calibri" panose="020F0502020204030204" pitchFamily="34" charset="0"/>
                <a:cs typeface="Arial" pitchFamily="34" charset="0"/>
              </a:rPr>
            </a:br>
            <a:endParaRPr lang="en-US" sz="1800" dirty="0">
              <a:effectLst/>
              <a:latin typeface="Arial" pitchFamily="34" charset="0"/>
              <a:ea typeface="Calibri" panose="020F0502020204030204" pitchFamily="34" charset="0"/>
              <a:cs typeface="Arial" pitchFamily="34" charset="0"/>
            </a:endParaRPr>
          </a:p>
        </p:txBody>
      </p:sp>
      <p:sp>
        <p:nvSpPr>
          <p:cNvPr id="3" name="Content Placeholder 2"/>
          <p:cNvSpPr>
            <a:spLocks noGrp="1"/>
          </p:cNvSpPr>
          <p:nvPr>
            <p:ph idx="1"/>
          </p:nvPr>
        </p:nvSpPr>
        <p:spPr>
          <a:xfrm>
            <a:off x="395536" y="2536023"/>
            <a:ext cx="2385913" cy="552527"/>
          </a:xfrm>
        </p:spPr>
        <p:txBody>
          <a:bodyPr>
            <a:normAutofit/>
          </a:bodyPr>
          <a:lstStyle/>
          <a:p>
            <a:pPr>
              <a:buNone/>
            </a:pPr>
            <a:r>
              <a:rPr lang="sr-Cyrl-RS" sz="2000" dirty="0">
                <a:solidFill>
                  <a:srgbClr val="FFC000"/>
                </a:solidFill>
                <a:latin typeface="Arial" pitchFamily="34" charset="0"/>
                <a:ea typeface="Cambria" panose="02040503050406030204" pitchFamily="18" charset="0"/>
                <a:cs typeface="Arial" pitchFamily="34" charset="0"/>
              </a:rPr>
              <a:t>Слабе киселине</a:t>
            </a:r>
          </a:p>
        </p:txBody>
      </p:sp>
      <p:sp>
        <p:nvSpPr>
          <p:cNvPr id="4" name="Rectangle 2">
            <a:extLst>
              <a:ext uri="{FF2B5EF4-FFF2-40B4-BE49-F238E27FC236}">
                <a16:creationId xmlns:a16="http://schemas.microsoft.com/office/drawing/2014/main" id="{205BD41F-F76D-461F-8862-5DF62A3D5F42}"/>
              </a:ext>
            </a:extLst>
          </p:cNvPr>
          <p:cNvSpPr>
            <a:spLocks noChangeArrowheads="1"/>
          </p:cNvSpPr>
          <p:nvPr/>
        </p:nvSpPr>
        <p:spPr bwMode="auto">
          <a:xfrm>
            <a:off x="1403648" y="311581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AutoShape 15">
            <a:extLst>
              <a:ext uri="{FF2B5EF4-FFF2-40B4-BE49-F238E27FC236}">
                <a16:creationId xmlns:a16="http://schemas.microsoft.com/office/drawing/2014/main" id="{A4AFC0F0-0142-455A-9EF8-6BF392A272FE}"/>
              </a:ext>
            </a:extLst>
          </p:cNvPr>
          <p:cNvSpPr>
            <a:spLocks noChangeArrowheads="1"/>
          </p:cNvSpPr>
          <p:nvPr/>
        </p:nvSpPr>
        <p:spPr bwMode="auto">
          <a:xfrm>
            <a:off x="4956473" y="7969121"/>
            <a:ext cx="257175" cy="304800"/>
          </a:xfrm>
          <a:prstGeom prst="downArrow">
            <a:avLst>
              <a:gd name="adj1" fmla="val 50000"/>
              <a:gd name="adj2" fmla="val 29630"/>
            </a:avLst>
          </a:prstGeom>
          <a:solidFill>
            <a:srgbClr val="FFFFFF"/>
          </a:solidFill>
          <a:ln w="9525">
            <a:solidFill>
              <a:srgbClr val="000000"/>
            </a:solidFill>
            <a:miter lim="800000"/>
            <a:headEnd/>
            <a:tailEnd/>
          </a:ln>
        </p:spPr>
        <p:txBody>
          <a:bodyPr rot="0" vert="eaVert" wrap="square" lIns="91440" tIns="45720" rIns="91440" bIns="45720" anchor="t" anchorCtr="0" upright="1">
            <a:noAutofit/>
          </a:bodyPr>
          <a:lstStyle/>
          <a:p>
            <a:endParaRPr lang="en-US"/>
          </a:p>
        </p:txBody>
      </p:sp>
      <p:sp>
        <p:nvSpPr>
          <p:cNvPr id="6" name="Rectangle 3">
            <a:extLst>
              <a:ext uri="{FF2B5EF4-FFF2-40B4-BE49-F238E27FC236}">
                <a16:creationId xmlns:a16="http://schemas.microsoft.com/office/drawing/2014/main" id="{0F5148A1-6954-4673-96C4-D740EE4D9650}"/>
              </a:ext>
            </a:extLst>
          </p:cNvPr>
          <p:cNvSpPr>
            <a:spLocks noChangeArrowheads="1"/>
          </p:cNvSpPr>
          <p:nvPr/>
        </p:nvSpPr>
        <p:spPr bwMode="auto">
          <a:xfrm>
            <a:off x="997253" y="3100928"/>
            <a:ext cx="7346777" cy="313932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pH-</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pKa</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log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јонизовани</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нејонизовани</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endParaRPr kumimoji="0" lang="sr-Cyrl-R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sr-Cyrl-R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sr-Cyrl-RS" altLang="en-US" sz="2000" dirty="0">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antilog(pH-</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pKa</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јонизовани</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нејонизовани</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endParaRPr kumimoji="0" lang="sr-Cyrl-R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sr-Cyrl-R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sr-Cyrl-RS" altLang="en-US" sz="2000" dirty="0">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нејонизованог</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облика</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лека</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 100/ (1 + antilog(pH-</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pKa</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a:ln>
                <a:noFill/>
              </a:ln>
              <a:solidFill>
                <a:schemeClr val="tx1"/>
              </a:solidFill>
              <a:effectLst/>
              <a:latin typeface="Arial" panose="020B0604020202020204" pitchFamily="34" charset="0"/>
            </a:endParaRPr>
          </a:p>
        </p:txBody>
      </p:sp>
      <p:sp>
        <p:nvSpPr>
          <p:cNvPr id="9" name="Arrow: Down 8">
            <a:extLst>
              <a:ext uri="{FF2B5EF4-FFF2-40B4-BE49-F238E27FC236}">
                <a16:creationId xmlns:a16="http://schemas.microsoft.com/office/drawing/2014/main" id="{C357839E-38BA-4BAA-8A3C-0F52616FD977}"/>
              </a:ext>
            </a:extLst>
          </p:cNvPr>
          <p:cNvSpPr/>
          <p:nvPr/>
        </p:nvSpPr>
        <p:spPr>
          <a:xfrm>
            <a:off x="4454617" y="3717032"/>
            <a:ext cx="432048" cy="457200"/>
          </a:xfrm>
          <a:prstGeom prst="downArrow">
            <a:avLst/>
          </a:prstGeom>
          <a:solidFill>
            <a:srgbClr val="FFFF00"/>
          </a:solidFill>
        </p:spPr>
        <p:style>
          <a:lnRef idx="2">
            <a:schemeClr val="accent1">
              <a:shade val="50000"/>
            </a:schemeClr>
          </a:lnRef>
          <a:fillRef idx="1001">
            <a:schemeClr val="lt2"/>
          </a:fillRef>
          <a:effectRef idx="0">
            <a:schemeClr val="accent1"/>
          </a:effectRef>
          <a:fontRef idx="minor">
            <a:schemeClr val="lt1"/>
          </a:fontRef>
        </p:style>
        <p:txBody>
          <a:bodyPr rtlCol="0" anchor="ctr"/>
          <a:lstStyle/>
          <a:p>
            <a:pPr algn="ctr"/>
            <a:endParaRPr lang="en-US">
              <a:solidFill>
                <a:srgbClr val="FFFF00"/>
              </a:solidFill>
            </a:endParaRPr>
          </a:p>
        </p:txBody>
      </p:sp>
      <p:sp>
        <p:nvSpPr>
          <p:cNvPr id="11" name="Arrow: Down 10">
            <a:extLst>
              <a:ext uri="{FF2B5EF4-FFF2-40B4-BE49-F238E27FC236}">
                <a16:creationId xmlns:a16="http://schemas.microsoft.com/office/drawing/2014/main" id="{81D3FADA-8931-4D51-B842-C52BCA7D46F3}"/>
              </a:ext>
            </a:extLst>
          </p:cNvPr>
          <p:cNvSpPr/>
          <p:nvPr/>
        </p:nvSpPr>
        <p:spPr>
          <a:xfrm>
            <a:off x="4454617" y="5013176"/>
            <a:ext cx="432048" cy="457200"/>
          </a:xfrm>
          <a:prstGeom prst="down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117648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9552" y="549236"/>
            <a:ext cx="2385913" cy="552527"/>
          </a:xfrm>
        </p:spPr>
        <p:txBody>
          <a:bodyPr>
            <a:normAutofit/>
          </a:bodyPr>
          <a:lstStyle/>
          <a:p>
            <a:pPr>
              <a:buNone/>
            </a:pPr>
            <a:r>
              <a:rPr lang="sr-Cyrl-RS" sz="2000" b="1" dirty="0">
                <a:solidFill>
                  <a:schemeClr val="accent1"/>
                </a:solidFill>
                <a:latin typeface="Arial" pitchFamily="34" charset="0"/>
                <a:ea typeface="Cambria" panose="02040503050406030204" pitchFamily="18" charset="0"/>
                <a:cs typeface="Arial" pitchFamily="34" charset="0"/>
              </a:rPr>
              <a:t>Слабе базе</a:t>
            </a:r>
          </a:p>
        </p:txBody>
      </p:sp>
      <p:sp>
        <p:nvSpPr>
          <p:cNvPr id="4" name="Rectangle 2">
            <a:extLst>
              <a:ext uri="{FF2B5EF4-FFF2-40B4-BE49-F238E27FC236}">
                <a16:creationId xmlns:a16="http://schemas.microsoft.com/office/drawing/2014/main" id="{205BD41F-F76D-461F-8862-5DF62A3D5F42}"/>
              </a:ext>
            </a:extLst>
          </p:cNvPr>
          <p:cNvSpPr>
            <a:spLocks noChangeArrowheads="1"/>
          </p:cNvSpPr>
          <p:nvPr/>
        </p:nvSpPr>
        <p:spPr bwMode="auto">
          <a:xfrm>
            <a:off x="1403648" y="3115816"/>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7" name="AutoShape 15">
            <a:extLst>
              <a:ext uri="{FF2B5EF4-FFF2-40B4-BE49-F238E27FC236}">
                <a16:creationId xmlns:a16="http://schemas.microsoft.com/office/drawing/2014/main" id="{A4AFC0F0-0142-455A-9EF8-6BF392A272FE}"/>
              </a:ext>
            </a:extLst>
          </p:cNvPr>
          <p:cNvSpPr>
            <a:spLocks noChangeArrowheads="1"/>
          </p:cNvSpPr>
          <p:nvPr/>
        </p:nvSpPr>
        <p:spPr bwMode="auto">
          <a:xfrm>
            <a:off x="4956473" y="7969121"/>
            <a:ext cx="257175" cy="304800"/>
          </a:xfrm>
          <a:prstGeom prst="downArrow">
            <a:avLst>
              <a:gd name="adj1" fmla="val 50000"/>
              <a:gd name="adj2" fmla="val 29630"/>
            </a:avLst>
          </a:prstGeom>
          <a:solidFill>
            <a:srgbClr val="FFFFFF"/>
          </a:solidFill>
          <a:ln w="9525">
            <a:solidFill>
              <a:srgbClr val="000000"/>
            </a:solidFill>
            <a:miter lim="800000"/>
            <a:headEnd/>
            <a:tailEnd/>
          </a:ln>
        </p:spPr>
        <p:txBody>
          <a:bodyPr rot="0" vert="eaVert" wrap="square" lIns="91440" tIns="45720" rIns="91440" bIns="45720" anchor="t" anchorCtr="0" upright="1">
            <a:noAutofit/>
          </a:bodyPr>
          <a:lstStyle/>
          <a:p>
            <a:endParaRPr lang="en-US"/>
          </a:p>
        </p:txBody>
      </p:sp>
      <p:sp>
        <p:nvSpPr>
          <p:cNvPr id="6" name="Rectangle 3">
            <a:extLst>
              <a:ext uri="{FF2B5EF4-FFF2-40B4-BE49-F238E27FC236}">
                <a16:creationId xmlns:a16="http://schemas.microsoft.com/office/drawing/2014/main" id="{0F5148A1-6954-4673-96C4-D740EE4D9650}"/>
              </a:ext>
            </a:extLst>
          </p:cNvPr>
          <p:cNvSpPr>
            <a:spLocks noChangeArrowheads="1"/>
          </p:cNvSpPr>
          <p:nvPr/>
        </p:nvSpPr>
        <p:spPr bwMode="auto">
          <a:xfrm>
            <a:off x="999662" y="1354991"/>
            <a:ext cx="7346777" cy="3170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pKa</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-pH= log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јонизовани</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нејонизовани</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endParaRPr kumimoji="0" lang="sr-Cyrl-R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sr-Cyrl-R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sr-Cyrl-RS" altLang="en-US" sz="2000" dirty="0">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antilog(</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pKa</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-pH) =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јонизовани</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нејонизовани</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endParaRPr kumimoji="0" lang="sr-Cyrl-R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sr-Cyrl-R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lang="sr-Cyrl-RS" altLang="en-US" sz="2000" dirty="0">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нејонизованог</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облика</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лека</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 100/ (1 + antilog(</a:t>
            </a:r>
            <a:r>
              <a:rPr kumimoji="0" lang="en-US" altLang="en-US" sz="2000" b="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pKa</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-pH</a:t>
            </a:r>
            <a:r>
              <a:rPr kumimoji="0" lang="sr-Cyrl-R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en-US" altLang="en-US" sz="2000" b="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2000" b="0" i="0" u="none" strike="noStrike" cap="none" normalizeH="0" baseline="0" dirty="0">
              <a:ln>
                <a:noFill/>
              </a:ln>
              <a:solidFill>
                <a:schemeClr val="tx1"/>
              </a:solidFill>
              <a:effectLst/>
              <a:latin typeface="Arial" panose="020B0604020202020204" pitchFamily="34" charset="0"/>
              <a:cs typeface="Arial" pitchFamily="34" charset="0"/>
            </a:endParaRPr>
          </a:p>
        </p:txBody>
      </p:sp>
      <p:sp>
        <p:nvSpPr>
          <p:cNvPr id="9" name="Arrow: Down 8">
            <a:extLst>
              <a:ext uri="{FF2B5EF4-FFF2-40B4-BE49-F238E27FC236}">
                <a16:creationId xmlns:a16="http://schemas.microsoft.com/office/drawing/2014/main" id="{C357839E-38BA-4BAA-8A3C-0F52616FD977}"/>
              </a:ext>
            </a:extLst>
          </p:cNvPr>
          <p:cNvSpPr/>
          <p:nvPr/>
        </p:nvSpPr>
        <p:spPr>
          <a:xfrm>
            <a:off x="4241002" y="1988840"/>
            <a:ext cx="432048"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Down 10">
            <a:extLst>
              <a:ext uri="{FF2B5EF4-FFF2-40B4-BE49-F238E27FC236}">
                <a16:creationId xmlns:a16="http://schemas.microsoft.com/office/drawing/2014/main" id="{81D3FADA-8931-4D51-B842-C52BCA7D46F3}"/>
              </a:ext>
            </a:extLst>
          </p:cNvPr>
          <p:cNvSpPr/>
          <p:nvPr/>
        </p:nvSpPr>
        <p:spPr>
          <a:xfrm>
            <a:off x="4241002" y="3200400"/>
            <a:ext cx="432048" cy="4572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1287931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4563" name="Rectangle 3"/>
          <p:cNvSpPr>
            <a:spLocks noChangeArrowheads="1"/>
          </p:cNvSpPr>
          <p:nvPr/>
        </p:nvSpPr>
        <p:spPr bwMode="auto">
          <a:xfrm>
            <a:off x="152400" y="2089150"/>
            <a:ext cx="7486650" cy="2779713"/>
          </a:xfrm>
          <a:prstGeom prst="rect">
            <a:avLst/>
          </a:prstGeom>
          <a:noFill/>
          <a:ln w="12700">
            <a:noFill/>
            <a:miter lim="800000"/>
            <a:headEnd/>
            <a:tailEnd/>
          </a:ln>
          <a:effectLst/>
        </p:spPr>
        <p:txBody>
          <a:bodyPr lIns="90488" tIns="44450" rIns="90488" bIns="44450"/>
          <a:lstStyle/>
          <a:p>
            <a:pPr marL="342900" indent="-342900">
              <a:spcBef>
                <a:spcPct val="20000"/>
              </a:spcBef>
            </a:pPr>
            <a:r>
              <a:rPr lang="sr-Cyrl-RS" sz="2200" dirty="0">
                <a:latin typeface="Arial" pitchFamily="34" charset="0"/>
                <a:ea typeface="Cambria" panose="02040503050406030204" pitchFamily="18" charset="0"/>
                <a:cs typeface="Arial" pitchFamily="34" charset="0"/>
              </a:rPr>
              <a:t>Плазма</a:t>
            </a:r>
            <a:r>
              <a:rPr lang="en-GB" sz="2200" dirty="0">
                <a:latin typeface="Arial" pitchFamily="34" charset="0"/>
                <a:ea typeface="Cambria" panose="02040503050406030204" pitchFamily="18" charset="0"/>
                <a:cs typeface="Arial" pitchFamily="34" charset="0"/>
              </a:rPr>
              <a:t>		</a:t>
            </a:r>
            <a:r>
              <a:rPr lang="sr-Cyrl-RS" sz="2200" dirty="0">
                <a:latin typeface="Arial" pitchFamily="34" charset="0"/>
                <a:ea typeface="Cambria" panose="02040503050406030204" pitchFamily="18" charset="0"/>
                <a:cs typeface="Arial" pitchFamily="34" charset="0"/>
              </a:rPr>
              <a:t>         </a:t>
            </a:r>
            <a:r>
              <a:rPr lang="en-GB" sz="2200" dirty="0">
                <a:latin typeface="Arial" pitchFamily="34" charset="0"/>
                <a:ea typeface="Cambria" panose="02040503050406030204" pitchFamily="18" charset="0"/>
                <a:cs typeface="Arial" pitchFamily="34" charset="0"/>
              </a:rPr>
              <a:t>7.35 – 7.45</a:t>
            </a:r>
          </a:p>
          <a:p>
            <a:pPr marL="342900" indent="-342900">
              <a:spcBef>
                <a:spcPct val="20000"/>
              </a:spcBef>
            </a:pPr>
            <a:r>
              <a:rPr lang="sr-Cyrl-RS" sz="2200" dirty="0">
                <a:latin typeface="Arial" pitchFamily="34" charset="0"/>
                <a:ea typeface="Cambria" panose="02040503050406030204" pitchFamily="18" charset="0"/>
                <a:cs typeface="Arial" pitchFamily="34" charset="0"/>
              </a:rPr>
              <a:t>Букална регија</a:t>
            </a:r>
            <a:r>
              <a:rPr lang="en-GB" sz="2200" dirty="0">
                <a:latin typeface="Arial" pitchFamily="34" charset="0"/>
                <a:ea typeface="Cambria" panose="02040503050406030204" pitchFamily="18" charset="0"/>
                <a:cs typeface="Arial" pitchFamily="34" charset="0"/>
              </a:rPr>
              <a:t>	</a:t>
            </a:r>
            <a:r>
              <a:rPr lang="sr-Cyrl-RS" sz="2200" dirty="0">
                <a:latin typeface="Arial" pitchFamily="34" charset="0"/>
                <a:ea typeface="Cambria" panose="02040503050406030204" pitchFamily="18" charset="0"/>
                <a:cs typeface="Arial" pitchFamily="34" charset="0"/>
              </a:rPr>
              <a:t>   </a:t>
            </a:r>
            <a:r>
              <a:rPr lang="en-GB" sz="2200" dirty="0">
                <a:latin typeface="Arial" pitchFamily="34" charset="0"/>
                <a:ea typeface="Cambria" panose="02040503050406030204" pitchFamily="18" charset="0"/>
                <a:cs typeface="Arial" pitchFamily="34" charset="0"/>
              </a:rPr>
              <a:t>6.2 – 7.2</a:t>
            </a:r>
          </a:p>
          <a:p>
            <a:pPr marL="342900" indent="-342900">
              <a:spcBef>
                <a:spcPct val="20000"/>
              </a:spcBef>
            </a:pPr>
            <a:r>
              <a:rPr lang="sr-Cyrl-RS" sz="2200" dirty="0">
                <a:latin typeface="Arial" pitchFamily="34" charset="0"/>
                <a:ea typeface="Cambria" panose="02040503050406030204" pitchFamily="18" charset="0"/>
                <a:cs typeface="Arial" pitchFamily="34" charset="0"/>
              </a:rPr>
              <a:t>Желудац</a:t>
            </a:r>
            <a:r>
              <a:rPr lang="en-GB" sz="2200" dirty="0">
                <a:latin typeface="Arial" pitchFamily="34" charset="0"/>
                <a:ea typeface="Cambria" panose="02040503050406030204" pitchFamily="18" charset="0"/>
                <a:cs typeface="Arial" pitchFamily="34" charset="0"/>
              </a:rPr>
              <a:t>		</a:t>
            </a:r>
            <a:r>
              <a:rPr lang="sr-Cyrl-RS" sz="2200" dirty="0">
                <a:latin typeface="Arial" pitchFamily="34" charset="0"/>
                <a:ea typeface="Cambria" panose="02040503050406030204" pitchFamily="18" charset="0"/>
                <a:cs typeface="Arial" pitchFamily="34" charset="0"/>
              </a:rPr>
              <a:t>         </a:t>
            </a:r>
            <a:r>
              <a:rPr lang="en-GB" sz="2200" dirty="0">
                <a:latin typeface="Arial" pitchFamily="34" charset="0"/>
                <a:ea typeface="Cambria" panose="02040503050406030204" pitchFamily="18" charset="0"/>
                <a:cs typeface="Arial" pitchFamily="34" charset="0"/>
              </a:rPr>
              <a:t>1.0 – 3.0</a:t>
            </a:r>
          </a:p>
          <a:p>
            <a:pPr marL="342900" indent="-342900">
              <a:spcBef>
                <a:spcPct val="20000"/>
              </a:spcBef>
            </a:pPr>
            <a:r>
              <a:rPr lang="sr-Cyrl-RS" sz="2200" dirty="0">
                <a:latin typeface="Arial" pitchFamily="34" charset="0"/>
                <a:ea typeface="Cambria" panose="02040503050406030204" pitchFamily="18" charset="0"/>
                <a:cs typeface="Arial" pitchFamily="34" charset="0"/>
              </a:rPr>
              <a:t>Дуоденум</a:t>
            </a:r>
            <a:r>
              <a:rPr lang="en-GB" sz="2200" dirty="0">
                <a:latin typeface="Arial" pitchFamily="34" charset="0"/>
                <a:ea typeface="Cambria" panose="02040503050406030204" pitchFamily="18" charset="0"/>
                <a:cs typeface="Arial" pitchFamily="34" charset="0"/>
              </a:rPr>
              <a:t>		</a:t>
            </a:r>
            <a:r>
              <a:rPr lang="sr-Cyrl-RS" sz="2200" dirty="0">
                <a:latin typeface="Arial" pitchFamily="34" charset="0"/>
                <a:ea typeface="Cambria" panose="02040503050406030204" pitchFamily="18" charset="0"/>
                <a:cs typeface="Arial" pitchFamily="34" charset="0"/>
              </a:rPr>
              <a:t>         </a:t>
            </a:r>
            <a:r>
              <a:rPr lang="en-GB" sz="2200" dirty="0">
                <a:latin typeface="Arial" pitchFamily="34" charset="0"/>
                <a:ea typeface="Cambria" panose="02040503050406030204" pitchFamily="18" charset="0"/>
                <a:cs typeface="Arial" pitchFamily="34" charset="0"/>
              </a:rPr>
              <a:t>4.8 – 8.2</a:t>
            </a:r>
          </a:p>
          <a:p>
            <a:pPr marL="342900" indent="-342900">
              <a:spcBef>
                <a:spcPct val="20000"/>
              </a:spcBef>
            </a:pPr>
            <a:r>
              <a:rPr lang="sr-Cyrl-RS" sz="2200" dirty="0">
                <a:latin typeface="Arial" pitchFamily="34" charset="0"/>
                <a:ea typeface="Cambria" panose="02040503050406030204" pitchFamily="18" charset="0"/>
                <a:cs typeface="Arial" pitchFamily="34" charset="0"/>
              </a:rPr>
              <a:t>Јејунум и илеум</a:t>
            </a:r>
            <a:r>
              <a:rPr lang="en-GB" sz="2200" dirty="0">
                <a:latin typeface="Arial" pitchFamily="34" charset="0"/>
                <a:ea typeface="Cambria" panose="02040503050406030204" pitchFamily="18" charset="0"/>
                <a:cs typeface="Arial" pitchFamily="34" charset="0"/>
              </a:rPr>
              <a:t>	</a:t>
            </a:r>
            <a:r>
              <a:rPr lang="sr-Cyrl-RS" sz="2200" dirty="0">
                <a:latin typeface="Arial" pitchFamily="34" charset="0"/>
                <a:ea typeface="Cambria" panose="02040503050406030204" pitchFamily="18" charset="0"/>
                <a:cs typeface="Arial" pitchFamily="34" charset="0"/>
              </a:rPr>
              <a:t>   </a:t>
            </a:r>
            <a:r>
              <a:rPr lang="en-GB" sz="2200" dirty="0">
                <a:latin typeface="Arial" pitchFamily="34" charset="0"/>
                <a:ea typeface="Cambria" panose="02040503050406030204" pitchFamily="18" charset="0"/>
                <a:cs typeface="Arial" pitchFamily="34" charset="0"/>
              </a:rPr>
              <a:t>7.5 – 8.0</a:t>
            </a:r>
          </a:p>
          <a:p>
            <a:pPr marL="342900" indent="-342900">
              <a:spcBef>
                <a:spcPct val="20000"/>
              </a:spcBef>
            </a:pPr>
            <a:r>
              <a:rPr lang="sr-Cyrl-RS" sz="2200" dirty="0">
                <a:latin typeface="Arial" pitchFamily="34" charset="0"/>
                <a:ea typeface="Cambria" panose="02040503050406030204" pitchFamily="18" charset="0"/>
                <a:cs typeface="Arial" pitchFamily="34" charset="0"/>
              </a:rPr>
              <a:t>Колон</a:t>
            </a:r>
            <a:r>
              <a:rPr lang="en-GB" sz="2200" dirty="0">
                <a:latin typeface="Arial" pitchFamily="34" charset="0"/>
                <a:ea typeface="Cambria" panose="02040503050406030204" pitchFamily="18" charset="0"/>
                <a:cs typeface="Arial" pitchFamily="34" charset="0"/>
              </a:rPr>
              <a:t>			</a:t>
            </a:r>
            <a:r>
              <a:rPr lang="sr-Cyrl-RS" sz="2200" dirty="0">
                <a:latin typeface="Arial" pitchFamily="34" charset="0"/>
                <a:ea typeface="Cambria" panose="02040503050406030204" pitchFamily="18" charset="0"/>
                <a:cs typeface="Arial" pitchFamily="34" charset="0"/>
              </a:rPr>
              <a:t>         </a:t>
            </a:r>
            <a:r>
              <a:rPr lang="en-GB" sz="2200" dirty="0">
                <a:latin typeface="Arial" pitchFamily="34" charset="0"/>
                <a:ea typeface="Cambria" panose="02040503050406030204" pitchFamily="18" charset="0"/>
                <a:cs typeface="Arial" pitchFamily="34" charset="0"/>
              </a:rPr>
              <a:t>7.0 – 7.5</a:t>
            </a:r>
          </a:p>
          <a:p>
            <a:pPr marL="342900" indent="-342900">
              <a:spcBef>
                <a:spcPct val="20000"/>
              </a:spcBef>
              <a:buFontTx/>
              <a:buChar char="•"/>
            </a:pPr>
            <a:endParaRPr lang="en-US" sz="2200" dirty="0">
              <a:latin typeface="Arial" pitchFamily="34" charset="0"/>
              <a:cs typeface="Arial" pitchFamily="34" charset="0"/>
            </a:endParaRPr>
          </a:p>
        </p:txBody>
      </p:sp>
      <p:pic>
        <p:nvPicPr>
          <p:cNvPr id="194565" name="Picture 5" descr="GIT"/>
          <p:cNvPicPr>
            <a:picLocks noChangeAspect="1" noChangeArrowheads="1"/>
          </p:cNvPicPr>
          <p:nvPr/>
        </p:nvPicPr>
        <p:blipFill>
          <a:blip r:embed="rId2" cstate="print"/>
          <a:srcRect/>
          <a:stretch>
            <a:fillRect/>
          </a:stretch>
        </p:blipFill>
        <p:spPr bwMode="auto">
          <a:xfrm>
            <a:off x="5648325" y="1700213"/>
            <a:ext cx="2962275" cy="3744912"/>
          </a:xfrm>
          <a:prstGeom prst="rect">
            <a:avLst/>
          </a:prstGeom>
          <a:noFill/>
        </p:spPr>
      </p:pic>
      <p:sp>
        <p:nvSpPr>
          <p:cNvPr id="6" name="Title 5"/>
          <p:cNvSpPr>
            <a:spLocks noGrp="1"/>
          </p:cNvSpPr>
          <p:nvPr>
            <p:ph type="title"/>
          </p:nvPr>
        </p:nvSpPr>
        <p:spPr/>
        <p:txBody>
          <a:bodyPr>
            <a:normAutofit fontScale="90000"/>
          </a:bodyPr>
          <a:lstStyle/>
          <a:p>
            <a:r>
              <a:rPr lang="en-GB" sz="3700" cap="none" dirty="0">
                <a:latin typeface="Arial" pitchFamily="34" charset="0"/>
                <a:ea typeface="Cambria" panose="02040503050406030204" pitchFamily="18" charset="0"/>
                <a:cs typeface="Arial" pitchFamily="34" charset="0"/>
              </a:rPr>
              <a:t>pH </a:t>
            </a:r>
            <a:r>
              <a:rPr lang="sr-Cyrl-RS" sz="3700" dirty="0">
                <a:latin typeface="Arial" pitchFamily="34" charset="0"/>
                <a:ea typeface="Cambria" panose="02040503050406030204" pitchFamily="18" charset="0"/>
                <a:cs typeface="Arial" pitchFamily="34" charset="0"/>
              </a:rPr>
              <a:t>у различитим деловима организма</a:t>
            </a:r>
            <a:r>
              <a:rPr lang="en-US" dirty="0"/>
              <a:t/>
            </a:r>
            <a:br>
              <a:rPr lang="en-US" dirty="0"/>
            </a:br>
            <a:endParaRPr lang="en-GB" dirty="0"/>
          </a:p>
        </p:txBody>
      </p:sp>
    </p:spTree>
    <p:extLst>
      <p:ext uri="{BB962C8B-B14F-4D97-AF65-F5344CB8AC3E}">
        <p14:creationId xmlns:p14="http://schemas.microsoft.com/office/powerpoint/2010/main" val="326274298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529C6EE-405C-4101-A115-CD3D416C9B31}"/>
              </a:ext>
            </a:extLst>
          </p:cNvPr>
          <p:cNvSpPr>
            <a:spLocks noGrp="1"/>
          </p:cNvSpPr>
          <p:nvPr>
            <p:ph idx="1"/>
          </p:nvPr>
        </p:nvSpPr>
        <p:spPr>
          <a:xfrm>
            <a:off x="539552" y="1052736"/>
            <a:ext cx="7848872" cy="5400600"/>
          </a:xfrm>
        </p:spPr>
        <p:txBody>
          <a:bodyPr>
            <a:normAutofit/>
          </a:bodyPr>
          <a:lstStyle/>
          <a:p>
            <a:pPr indent="0" algn="just">
              <a:lnSpc>
                <a:spcPct val="150000"/>
              </a:lnSpc>
              <a:buNone/>
            </a:pPr>
            <a:r>
              <a:rPr lang="sr-Cyrl-RS" sz="2000" dirty="0">
                <a:solidFill>
                  <a:schemeClr val="accent3">
                    <a:lumMod val="60000"/>
                    <a:lumOff val="40000"/>
                  </a:schemeClr>
                </a:solidFill>
                <a:latin typeface="Arial" pitchFamily="34" charset="0"/>
                <a:ea typeface="Cambria" panose="02040503050406030204" pitchFamily="18" charset="0"/>
                <a:cs typeface="Arial" pitchFamily="34" charset="0"/>
              </a:rPr>
              <a:t>Повећање </a:t>
            </a:r>
            <a:r>
              <a:rPr lang="en-US" sz="2000" dirty="0">
                <a:solidFill>
                  <a:schemeClr val="accent3">
                    <a:lumMod val="60000"/>
                    <a:lumOff val="40000"/>
                  </a:schemeClr>
                </a:solidFill>
                <a:effectLst/>
                <a:latin typeface="Arial" pitchFamily="34" charset="0"/>
                <a:ea typeface="Cambria" panose="02040503050406030204" pitchFamily="18" charset="0"/>
                <a:cs typeface="Arial" pitchFamily="34" charset="0"/>
              </a:rPr>
              <a:t>pH </a:t>
            </a:r>
            <a:r>
              <a:rPr lang="en-US" sz="2000" dirty="0" err="1">
                <a:solidFill>
                  <a:schemeClr val="accent3">
                    <a:lumMod val="60000"/>
                    <a:lumOff val="40000"/>
                  </a:schemeClr>
                </a:solidFill>
                <a:effectLst/>
                <a:latin typeface="Arial" pitchFamily="34" charset="0"/>
                <a:ea typeface="Cambria" panose="02040503050406030204" pitchFamily="18" charset="0"/>
                <a:cs typeface="Arial" pitchFamily="34" charset="0"/>
              </a:rPr>
              <a:t>растварача</a:t>
            </a:r>
            <a:r>
              <a:rPr lang="sr-Cyrl-RS" sz="2000" dirty="0">
                <a:latin typeface="Arial" pitchFamily="34" charset="0"/>
                <a:ea typeface="Cambria" panose="02040503050406030204" pitchFamily="18" charset="0"/>
                <a:cs typeface="Arial" pitchFamily="34" charset="0"/>
              </a:rPr>
              <a:t>- </a:t>
            </a:r>
            <a:r>
              <a:rPr lang="en-US" sz="2000" dirty="0" err="1">
                <a:effectLst/>
                <a:latin typeface="Arial" pitchFamily="34" charset="0"/>
                <a:ea typeface="Cambria" panose="02040503050406030204" pitchFamily="18" charset="0"/>
                <a:cs typeface="Arial" pitchFamily="34" charset="0"/>
              </a:rPr>
              <a:t>лекови</a:t>
            </a:r>
            <a:r>
              <a:rPr lang="en-US" sz="2000" dirty="0">
                <a:effectLst/>
                <a:latin typeface="Arial" pitchFamily="34" charset="0"/>
                <a:ea typeface="Cambria" panose="02040503050406030204" pitchFamily="18" charset="0"/>
                <a:cs typeface="Arial" pitchFamily="34" charset="0"/>
              </a:rPr>
              <a:t> </a:t>
            </a:r>
            <a:r>
              <a:rPr lang="en-US" sz="2000" dirty="0" err="1">
                <a:effectLst/>
                <a:latin typeface="Arial" pitchFamily="34" charset="0"/>
                <a:ea typeface="Cambria" panose="02040503050406030204" pitchFamily="18" charset="0"/>
                <a:cs typeface="Arial" pitchFamily="34" charset="0"/>
              </a:rPr>
              <a:t>који</a:t>
            </a:r>
            <a:r>
              <a:rPr lang="en-US" sz="2000" dirty="0">
                <a:effectLst/>
                <a:latin typeface="Arial" pitchFamily="34" charset="0"/>
                <a:ea typeface="Cambria" panose="02040503050406030204" pitchFamily="18" charset="0"/>
                <a:cs typeface="Arial" pitchFamily="34" charset="0"/>
              </a:rPr>
              <a:t> </a:t>
            </a:r>
            <a:r>
              <a:rPr lang="en-US" sz="2000" dirty="0" err="1">
                <a:effectLst/>
                <a:latin typeface="Arial" pitchFamily="34" charset="0"/>
                <a:ea typeface="Cambria" panose="02040503050406030204" pitchFamily="18" charset="0"/>
                <a:cs typeface="Arial" pitchFamily="34" charset="0"/>
              </a:rPr>
              <a:t>су</a:t>
            </a:r>
            <a:r>
              <a:rPr lang="en-US" sz="2000" dirty="0">
                <a:effectLst/>
                <a:latin typeface="Arial" pitchFamily="34" charset="0"/>
                <a:ea typeface="Cambria" panose="02040503050406030204" pitchFamily="18" charset="0"/>
                <a:cs typeface="Arial" pitchFamily="34" charset="0"/>
              </a:rPr>
              <a:t> </a:t>
            </a:r>
            <a:r>
              <a:rPr lang="en-US" sz="2000" dirty="0" err="1">
                <a:solidFill>
                  <a:schemeClr val="accent3">
                    <a:lumMod val="60000"/>
                    <a:lumOff val="40000"/>
                  </a:schemeClr>
                </a:solidFill>
                <a:effectLst/>
                <a:latin typeface="Arial" pitchFamily="34" charset="0"/>
                <a:ea typeface="Cambria" panose="02040503050406030204" pitchFamily="18" charset="0"/>
                <a:cs typeface="Arial" pitchFamily="34" charset="0"/>
              </a:rPr>
              <a:t>слабе</a:t>
            </a:r>
            <a:r>
              <a:rPr lang="en-US" sz="2000" dirty="0">
                <a:solidFill>
                  <a:schemeClr val="accent3">
                    <a:lumMod val="60000"/>
                    <a:lumOff val="40000"/>
                  </a:schemeClr>
                </a:solidFill>
                <a:effectLst/>
                <a:latin typeface="Arial" pitchFamily="34" charset="0"/>
                <a:ea typeface="Cambria" panose="02040503050406030204" pitchFamily="18" charset="0"/>
                <a:cs typeface="Arial" pitchFamily="34" charset="0"/>
              </a:rPr>
              <a:t> </a:t>
            </a:r>
            <a:r>
              <a:rPr lang="en-US" sz="2000" dirty="0" err="1">
                <a:solidFill>
                  <a:schemeClr val="accent3">
                    <a:lumMod val="60000"/>
                    <a:lumOff val="40000"/>
                  </a:schemeClr>
                </a:solidFill>
                <a:effectLst/>
                <a:latin typeface="Arial" pitchFamily="34" charset="0"/>
                <a:ea typeface="Cambria" panose="02040503050406030204" pitchFamily="18" charset="0"/>
                <a:cs typeface="Arial" pitchFamily="34" charset="0"/>
              </a:rPr>
              <a:t>киселине</a:t>
            </a:r>
            <a:r>
              <a:rPr lang="en-US" sz="2000" dirty="0">
                <a:solidFill>
                  <a:schemeClr val="accent3">
                    <a:lumMod val="60000"/>
                    <a:lumOff val="40000"/>
                  </a:schemeClr>
                </a:solidFill>
                <a:effectLst/>
                <a:latin typeface="Arial" pitchFamily="34" charset="0"/>
                <a:ea typeface="Cambria" panose="02040503050406030204" pitchFamily="18" charset="0"/>
                <a:cs typeface="Arial" pitchFamily="34" charset="0"/>
              </a:rPr>
              <a:t> </a:t>
            </a:r>
            <a:r>
              <a:rPr lang="en-US" sz="2000" dirty="0" err="1">
                <a:solidFill>
                  <a:schemeClr val="accent3">
                    <a:lumMod val="60000"/>
                    <a:lumOff val="40000"/>
                  </a:schemeClr>
                </a:solidFill>
                <a:effectLst/>
                <a:latin typeface="Arial" pitchFamily="34" charset="0"/>
                <a:ea typeface="Cambria" panose="02040503050406030204" pitchFamily="18" charset="0"/>
                <a:cs typeface="Arial" pitchFamily="34" charset="0"/>
              </a:rPr>
              <a:t>су</a:t>
            </a:r>
            <a:r>
              <a:rPr lang="en-US" sz="2000" dirty="0">
                <a:solidFill>
                  <a:schemeClr val="accent3">
                    <a:lumMod val="60000"/>
                    <a:lumOff val="40000"/>
                  </a:schemeClr>
                </a:solidFill>
                <a:effectLst/>
                <a:latin typeface="Arial" pitchFamily="34" charset="0"/>
                <a:ea typeface="Cambria" panose="02040503050406030204" pitchFamily="18" charset="0"/>
                <a:cs typeface="Arial" pitchFamily="34" charset="0"/>
              </a:rPr>
              <a:t> </a:t>
            </a:r>
            <a:r>
              <a:rPr lang="en-US" sz="2000" dirty="0" err="1">
                <a:solidFill>
                  <a:schemeClr val="accent3">
                    <a:lumMod val="60000"/>
                    <a:lumOff val="40000"/>
                  </a:schemeClr>
                </a:solidFill>
                <a:effectLst/>
                <a:latin typeface="Arial" pitchFamily="34" charset="0"/>
                <a:ea typeface="Cambria" panose="02040503050406030204" pitchFamily="18" charset="0"/>
                <a:cs typeface="Arial" pitchFamily="34" charset="0"/>
              </a:rPr>
              <a:t>претежно</a:t>
            </a:r>
            <a:r>
              <a:rPr lang="en-US" sz="2000" dirty="0">
                <a:solidFill>
                  <a:schemeClr val="accent3">
                    <a:lumMod val="60000"/>
                    <a:lumOff val="40000"/>
                  </a:schemeClr>
                </a:solidFill>
                <a:effectLst/>
                <a:latin typeface="Arial" pitchFamily="34" charset="0"/>
                <a:ea typeface="Cambria" panose="02040503050406030204" pitchFamily="18" charset="0"/>
                <a:cs typeface="Arial" pitchFamily="34" charset="0"/>
              </a:rPr>
              <a:t> у </a:t>
            </a:r>
            <a:r>
              <a:rPr lang="en-US" sz="2000" dirty="0" err="1">
                <a:solidFill>
                  <a:schemeClr val="accent3">
                    <a:lumMod val="60000"/>
                    <a:lumOff val="40000"/>
                  </a:schemeClr>
                </a:solidFill>
                <a:effectLst/>
                <a:latin typeface="Arial" pitchFamily="34" charset="0"/>
                <a:ea typeface="Cambria" panose="02040503050406030204" pitchFamily="18" charset="0"/>
                <a:cs typeface="Arial" pitchFamily="34" charset="0"/>
              </a:rPr>
              <a:t>јонизованом</a:t>
            </a:r>
            <a:r>
              <a:rPr lang="en-US" sz="2000" dirty="0">
                <a:solidFill>
                  <a:schemeClr val="accent3">
                    <a:lumMod val="60000"/>
                    <a:lumOff val="40000"/>
                  </a:schemeClr>
                </a:solidFill>
                <a:effectLst/>
                <a:latin typeface="Arial" pitchFamily="34" charset="0"/>
                <a:ea typeface="Cambria" panose="02040503050406030204" pitchFamily="18" charset="0"/>
                <a:cs typeface="Arial" pitchFamily="34" charset="0"/>
              </a:rPr>
              <a:t> </a:t>
            </a:r>
            <a:r>
              <a:rPr lang="en-US" sz="2000" dirty="0" err="1">
                <a:solidFill>
                  <a:schemeClr val="accent3">
                    <a:lumMod val="60000"/>
                    <a:lumOff val="40000"/>
                  </a:schemeClr>
                </a:solidFill>
                <a:effectLst/>
                <a:latin typeface="Arial" pitchFamily="34" charset="0"/>
                <a:ea typeface="Cambria" panose="02040503050406030204" pitchFamily="18" charset="0"/>
                <a:cs typeface="Arial" pitchFamily="34" charset="0"/>
              </a:rPr>
              <a:t>облику</a:t>
            </a:r>
            <a:r>
              <a:rPr lang="en-US" sz="2000" dirty="0">
                <a:effectLst/>
                <a:latin typeface="Arial" pitchFamily="34" charset="0"/>
                <a:ea typeface="Cambria" panose="02040503050406030204" pitchFamily="18" charset="0"/>
                <a:cs typeface="Arial" pitchFamily="34" charset="0"/>
              </a:rPr>
              <a:t> и </a:t>
            </a:r>
            <a:r>
              <a:rPr lang="en-US" sz="2000" dirty="0" err="1">
                <a:effectLst/>
                <a:latin typeface="Arial" pitchFamily="34" charset="0"/>
                <a:ea typeface="Cambria" panose="02040503050406030204" pitchFamily="18" charset="0"/>
                <a:cs typeface="Arial" pitchFamily="34" charset="0"/>
              </a:rPr>
              <a:t>растворљиви</a:t>
            </a:r>
            <a:r>
              <a:rPr lang="en-US" sz="2000" dirty="0">
                <a:effectLst/>
                <a:latin typeface="Arial" pitchFamily="34" charset="0"/>
                <a:ea typeface="Cambria" panose="02040503050406030204" pitchFamily="18" charset="0"/>
                <a:cs typeface="Arial" pitchFamily="34" charset="0"/>
              </a:rPr>
              <a:t>. </a:t>
            </a:r>
            <a:endParaRPr lang="sr-Cyrl-RS" sz="2000" dirty="0">
              <a:effectLst/>
              <a:latin typeface="Arial" pitchFamily="34" charset="0"/>
              <a:ea typeface="Cambria" panose="02040503050406030204" pitchFamily="18" charset="0"/>
              <a:cs typeface="Arial" pitchFamily="34" charset="0"/>
            </a:endParaRPr>
          </a:p>
          <a:p>
            <a:pPr indent="457200" algn="just">
              <a:lnSpc>
                <a:spcPct val="150000"/>
              </a:lnSpc>
              <a:spcAft>
                <a:spcPts val="0"/>
              </a:spcAft>
            </a:pPr>
            <a:endParaRPr lang="sr-Cyrl-RS" sz="2000" dirty="0">
              <a:effectLst/>
              <a:latin typeface="Arial" pitchFamily="34" charset="0"/>
              <a:ea typeface="Cambria" panose="02040503050406030204" pitchFamily="18" charset="0"/>
              <a:cs typeface="Arial" pitchFamily="34" charset="0"/>
            </a:endParaRPr>
          </a:p>
          <a:p>
            <a:pPr indent="0" algn="just">
              <a:lnSpc>
                <a:spcPct val="150000"/>
              </a:lnSpc>
              <a:buNone/>
            </a:pPr>
            <a:r>
              <a:rPr lang="sr-Cyrl-RS" sz="2000" dirty="0">
                <a:solidFill>
                  <a:srgbClr val="FFC000"/>
                </a:solidFill>
                <a:effectLst/>
                <a:latin typeface="Arial" pitchFamily="34" charset="0"/>
                <a:ea typeface="Cambria" panose="02040503050406030204" pitchFamily="18" charset="0"/>
                <a:cs typeface="Arial" pitchFamily="34" charset="0"/>
              </a:rPr>
              <a:t>Смањење </a:t>
            </a:r>
            <a:r>
              <a:rPr lang="en-US" sz="2000" dirty="0">
                <a:solidFill>
                  <a:srgbClr val="FFC000"/>
                </a:solidFill>
                <a:effectLst/>
                <a:latin typeface="Arial" pitchFamily="34" charset="0"/>
                <a:ea typeface="Cambria" panose="02040503050406030204" pitchFamily="18" charset="0"/>
                <a:cs typeface="Arial" pitchFamily="34" charset="0"/>
              </a:rPr>
              <a:t>pH </a:t>
            </a:r>
            <a:r>
              <a:rPr lang="en-US" sz="2000" dirty="0" err="1">
                <a:solidFill>
                  <a:srgbClr val="FFC000"/>
                </a:solidFill>
                <a:effectLst/>
                <a:latin typeface="Arial" pitchFamily="34" charset="0"/>
                <a:ea typeface="Cambria" panose="02040503050406030204" pitchFamily="18" charset="0"/>
                <a:cs typeface="Arial" pitchFamily="34" charset="0"/>
              </a:rPr>
              <a:t>растварача</a:t>
            </a:r>
            <a:r>
              <a:rPr lang="sr-Cyrl-RS" sz="2000" dirty="0">
                <a:latin typeface="Arial" pitchFamily="34" charset="0"/>
                <a:ea typeface="Cambria" panose="02040503050406030204" pitchFamily="18" charset="0"/>
                <a:cs typeface="Arial" pitchFamily="34" charset="0"/>
              </a:rPr>
              <a:t>- </a:t>
            </a:r>
            <a:r>
              <a:rPr lang="en-US" sz="2000" dirty="0" err="1">
                <a:effectLst/>
                <a:latin typeface="Arial" pitchFamily="34" charset="0"/>
                <a:ea typeface="Cambria" panose="02040503050406030204" pitchFamily="18" charset="0"/>
                <a:cs typeface="Arial" pitchFamily="34" charset="0"/>
              </a:rPr>
              <a:t>лекови</a:t>
            </a:r>
            <a:r>
              <a:rPr lang="en-US" sz="2000" dirty="0">
                <a:effectLst/>
                <a:latin typeface="Arial" pitchFamily="34" charset="0"/>
                <a:ea typeface="Cambria" panose="02040503050406030204" pitchFamily="18" charset="0"/>
                <a:cs typeface="Arial" pitchFamily="34" charset="0"/>
              </a:rPr>
              <a:t> </a:t>
            </a:r>
            <a:r>
              <a:rPr lang="en-US" sz="2000" dirty="0" err="1">
                <a:effectLst/>
                <a:latin typeface="Arial" pitchFamily="34" charset="0"/>
                <a:ea typeface="Cambria" panose="02040503050406030204" pitchFamily="18" charset="0"/>
                <a:cs typeface="Arial" pitchFamily="34" charset="0"/>
              </a:rPr>
              <a:t>који</a:t>
            </a:r>
            <a:r>
              <a:rPr lang="en-US" sz="2000" dirty="0">
                <a:effectLst/>
                <a:latin typeface="Arial" pitchFamily="34" charset="0"/>
                <a:ea typeface="Cambria" panose="02040503050406030204" pitchFamily="18" charset="0"/>
                <a:cs typeface="Arial" pitchFamily="34" charset="0"/>
              </a:rPr>
              <a:t> </a:t>
            </a:r>
            <a:r>
              <a:rPr lang="en-US" sz="2000" dirty="0" err="1">
                <a:effectLst/>
                <a:latin typeface="Arial" pitchFamily="34" charset="0"/>
                <a:ea typeface="Cambria" panose="02040503050406030204" pitchFamily="18" charset="0"/>
                <a:cs typeface="Arial" pitchFamily="34" charset="0"/>
              </a:rPr>
              <a:t>су</a:t>
            </a:r>
            <a:r>
              <a:rPr lang="en-US" sz="2000" dirty="0">
                <a:effectLst/>
                <a:latin typeface="Arial" pitchFamily="34" charset="0"/>
                <a:ea typeface="Cambria" panose="02040503050406030204" pitchFamily="18" charset="0"/>
                <a:cs typeface="Arial" pitchFamily="34" charset="0"/>
              </a:rPr>
              <a:t> </a:t>
            </a:r>
            <a:r>
              <a:rPr lang="en-US" sz="2000" dirty="0" err="1">
                <a:solidFill>
                  <a:srgbClr val="FFC000"/>
                </a:solidFill>
                <a:effectLst/>
                <a:latin typeface="Arial" pitchFamily="34" charset="0"/>
                <a:ea typeface="Cambria" panose="02040503050406030204" pitchFamily="18" charset="0"/>
                <a:cs typeface="Arial" pitchFamily="34" charset="0"/>
              </a:rPr>
              <a:t>слабе</a:t>
            </a:r>
            <a:r>
              <a:rPr lang="en-US" sz="2000" dirty="0">
                <a:solidFill>
                  <a:srgbClr val="FFC000"/>
                </a:solidFill>
                <a:effectLst/>
                <a:latin typeface="Arial" pitchFamily="34" charset="0"/>
                <a:ea typeface="Cambria" panose="02040503050406030204" pitchFamily="18" charset="0"/>
                <a:cs typeface="Arial" pitchFamily="34" charset="0"/>
              </a:rPr>
              <a:t> </a:t>
            </a:r>
            <a:r>
              <a:rPr lang="sr-Cyrl-RS" sz="2000" dirty="0">
                <a:solidFill>
                  <a:srgbClr val="FFC000"/>
                </a:solidFill>
                <a:effectLst/>
                <a:latin typeface="Arial" pitchFamily="34" charset="0"/>
                <a:ea typeface="Cambria" panose="02040503050406030204" pitchFamily="18" charset="0"/>
                <a:cs typeface="Arial" pitchFamily="34" charset="0"/>
              </a:rPr>
              <a:t>базе</a:t>
            </a:r>
            <a:r>
              <a:rPr lang="en-US" sz="2000" dirty="0">
                <a:solidFill>
                  <a:srgbClr val="FFC000"/>
                </a:solidFill>
                <a:effectLst/>
                <a:latin typeface="Arial" pitchFamily="34" charset="0"/>
                <a:ea typeface="Cambria" panose="02040503050406030204" pitchFamily="18" charset="0"/>
                <a:cs typeface="Arial" pitchFamily="34" charset="0"/>
              </a:rPr>
              <a:t> </a:t>
            </a:r>
            <a:r>
              <a:rPr lang="en-US" sz="2000" dirty="0" err="1">
                <a:solidFill>
                  <a:srgbClr val="FFC000"/>
                </a:solidFill>
                <a:effectLst/>
                <a:latin typeface="Arial" pitchFamily="34" charset="0"/>
                <a:ea typeface="Cambria" panose="02040503050406030204" pitchFamily="18" charset="0"/>
                <a:cs typeface="Arial" pitchFamily="34" charset="0"/>
              </a:rPr>
              <a:t>су</a:t>
            </a:r>
            <a:r>
              <a:rPr lang="en-US" sz="2000" dirty="0">
                <a:solidFill>
                  <a:srgbClr val="FFC000"/>
                </a:solidFill>
                <a:effectLst/>
                <a:latin typeface="Arial" pitchFamily="34" charset="0"/>
                <a:ea typeface="Cambria" panose="02040503050406030204" pitchFamily="18" charset="0"/>
                <a:cs typeface="Arial" pitchFamily="34" charset="0"/>
              </a:rPr>
              <a:t> </a:t>
            </a:r>
            <a:r>
              <a:rPr lang="en-US" sz="2000" dirty="0" err="1">
                <a:solidFill>
                  <a:srgbClr val="FFC000"/>
                </a:solidFill>
                <a:effectLst/>
                <a:latin typeface="Arial" pitchFamily="34" charset="0"/>
                <a:ea typeface="Cambria" panose="02040503050406030204" pitchFamily="18" charset="0"/>
                <a:cs typeface="Arial" pitchFamily="34" charset="0"/>
              </a:rPr>
              <a:t>претежно</a:t>
            </a:r>
            <a:r>
              <a:rPr lang="en-US" sz="2000" dirty="0">
                <a:solidFill>
                  <a:srgbClr val="FFC000"/>
                </a:solidFill>
                <a:effectLst/>
                <a:latin typeface="Arial" pitchFamily="34" charset="0"/>
                <a:ea typeface="Cambria" panose="02040503050406030204" pitchFamily="18" charset="0"/>
                <a:cs typeface="Arial" pitchFamily="34" charset="0"/>
              </a:rPr>
              <a:t> у </a:t>
            </a:r>
            <a:r>
              <a:rPr lang="en-US" sz="2000" dirty="0" err="1">
                <a:solidFill>
                  <a:srgbClr val="FFC000"/>
                </a:solidFill>
                <a:effectLst/>
                <a:latin typeface="Arial" pitchFamily="34" charset="0"/>
                <a:ea typeface="Cambria" panose="02040503050406030204" pitchFamily="18" charset="0"/>
                <a:cs typeface="Arial" pitchFamily="34" charset="0"/>
              </a:rPr>
              <a:t>јонизованом</a:t>
            </a:r>
            <a:r>
              <a:rPr lang="en-US" sz="2000" dirty="0">
                <a:solidFill>
                  <a:srgbClr val="FFC000"/>
                </a:solidFill>
                <a:effectLst/>
                <a:latin typeface="Arial" pitchFamily="34" charset="0"/>
                <a:ea typeface="Cambria" panose="02040503050406030204" pitchFamily="18" charset="0"/>
                <a:cs typeface="Arial" pitchFamily="34" charset="0"/>
              </a:rPr>
              <a:t> </a:t>
            </a:r>
            <a:r>
              <a:rPr lang="en-US" sz="2000" dirty="0" err="1">
                <a:solidFill>
                  <a:srgbClr val="FFC000"/>
                </a:solidFill>
                <a:effectLst/>
                <a:latin typeface="Arial" pitchFamily="34" charset="0"/>
                <a:ea typeface="Cambria" panose="02040503050406030204" pitchFamily="18" charset="0"/>
                <a:cs typeface="Arial" pitchFamily="34" charset="0"/>
              </a:rPr>
              <a:t>облику</a:t>
            </a:r>
            <a:r>
              <a:rPr lang="en-US" sz="2000" dirty="0">
                <a:solidFill>
                  <a:srgbClr val="FFC000"/>
                </a:solidFill>
                <a:effectLst/>
                <a:latin typeface="Arial" pitchFamily="34" charset="0"/>
                <a:ea typeface="Cambria" panose="02040503050406030204" pitchFamily="18" charset="0"/>
                <a:cs typeface="Arial" pitchFamily="34" charset="0"/>
              </a:rPr>
              <a:t> </a:t>
            </a:r>
            <a:r>
              <a:rPr lang="en-US" sz="2000" dirty="0">
                <a:effectLst/>
                <a:latin typeface="Arial" pitchFamily="34" charset="0"/>
                <a:ea typeface="Cambria" panose="02040503050406030204" pitchFamily="18" charset="0"/>
                <a:cs typeface="Arial" pitchFamily="34" charset="0"/>
              </a:rPr>
              <a:t>и </a:t>
            </a:r>
            <a:r>
              <a:rPr lang="en-US" sz="2000" dirty="0" err="1">
                <a:effectLst/>
                <a:latin typeface="Arial" pitchFamily="34" charset="0"/>
                <a:ea typeface="Cambria" panose="02040503050406030204" pitchFamily="18" charset="0"/>
                <a:cs typeface="Arial" pitchFamily="34" charset="0"/>
              </a:rPr>
              <a:t>растворљиви</a:t>
            </a:r>
            <a:r>
              <a:rPr lang="en-US" sz="2000" dirty="0">
                <a:effectLst/>
                <a:latin typeface="Arial" pitchFamily="34" charset="0"/>
                <a:ea typeface="Cambria" panose="02040503050406030204" pitchFamily="18" charset="0"/>
                <a:cs typeface="Arial" pitchFamily="34" charset="0"/>
              </a:rPr>
              <a:t>. </a:t>
            </a:r>
            <a:endParaRPr lang="sr-Cyrl-RS" sz="2000" dirty="0">
              <a:effectLst/>
              <a:latin typeface="Arial" pitchFamily="34" charset="0"/>
              <a:ea typeface="Cambria" panose="02040503050406030204" pitchFamily="18" charset="0"/>
              <a:cs typeface="Arial" pitchFamily="34" charset="0"/>
            </a:endParaRPr>
          </a:p>
          <a:p>
            <a:pPr indent="0" algn="just">
              <a:lnSpc>
                <a:spcPct val="150000"/>
              </a:lnSpc>
              <a:buNone/>
            </a:pPr>
            <a:endParaRPr lang="sr-Cyrl-RS" sz="2000" dirty="0">
              <a:effectLst/>
              <a:latin typeface="Arial" pitchFamily="34" charset="0"/>
              <a:ea typeface="Cambria" panose="02040503050406030204" pitchFamily="18" charset="0"/>
              <a:cs typeface="Arial" pitchFamily="34" charset="0"/>
            </a:endParaRPr>
          </a:p>
          <a:p>
            <a:pPr indent="0" algn="just">
              <a:lnSpc>
                <a:spcPct val="150000"/>
              </a:lnSpc>
              <a:spcAft>
                <a:spcPts val="0"/>
              </a:spcAft>
              <a:buNone/>
            </a:pPr>
            <a:r>
              <a:rPr lang="sr-Cyrl-RS" sz="2000" dirty="0">
                <a:effectLst/>
                <a:latin typeface="Arial" pitchFamily="34" charset="0"/>
                <a:ea typeface="Cambria" panose="02040503050406030204" pitchFamily="18" charset="0"/>
                <a:cs typeface="Arial" pitchFamily="34" charset="0"/>
              </a:rPr>
              <a:t>К</a:t>
            </a:r>
            <a:r>
              <a:rPr lang="en-US" sz="2000" dirty="0" err="1">
                <a:effectLst/>
                <a:latin typeface="Arial" pitchFamily="34" charset="0"/>
                <a:ea typeface="Cambria" panose="02040503050406030204" pitchFamily="18" charset="0"/>
                <a:cs typeface="Arial" pitchFamily="34" charset="0"/>
              </a:rPr>
              <a:t>ада</a:t>
            </a:r>
            <a:r>
              <a:rPr lang="en-US" sz="2000" dirty="0">
                <a:effectLst/>
                <a:latin typeface="Arial" pitchFamily="34" charset="0"/>
                <a:ea typeface="Cambria" panose="02040503050406030204" pitchFamily="18" charset="0"/>
                <a:cs typeface="Arial" pitchFamily="34" charset="0"/>
              </a:rPr>
              <a:t> </a:t>
            </a:r>
            <a:r>
              <a:rPr lang="en-US" sz="2000" dirty="0" err="1">
                <a:effectLst/>
                <a:latin typeface="Arial" pitchFamily="34" charset="0"/>
                <a:ea typeface="Cambria" panose="02040503050406030204" pitchFamily="18" charset="0"/>
                <a:cs typeface="Arial" pitchFamily="34" charset="0"/>
              </a:rPr>
              <a:t>је</a:t>
            </a:r>
            <a:r>
              <a:rPr lang="en-US" sz="2000" dirty="0">
                <a:effectLst/>
                <a:latin typeface="Arial" pitchFamily="34" charset="0"/>
                <a:ea typeface="Cambria" panose="02040503050406030204" pitchFamily="18" charset="0"/>
                <a:cs typeface="Arial" pitchFamily="34" charset="0"/>
              </a:rPr>
              <a:t> </a:t>
            </a:r>
            <a:r>
              <a:rPr lang="en-US" sz="2000" dirty="0">
                <a:solidFill>
                  <a:schemeClr val="accent2">
                    <a:lumMod val="60000"/>
                    <a:lumOff val="40000"/>
                  </a:schemeClr>
                </a:solidFill>
                <a:effectLst/>
                <a:latin typeface="Arial" pitchFamily="34" charset="0"/>
                <a:ea typeface="Cambria" panose="02040503050406030204" pitchFamily="18" charset="0"/>
                <a:cs typeface="Arial" pitchFamily="34" charset="0"/>
              </a:rPr>
              <a:t>pH </a:t>
            </a:r>
            <a:r>
              <a:rPr lang="en-US" sz="2000" dirty="0" err="1">
                <a:solidFill>
                  <a:schemeClr val="accent2">
                    <a:lumMod val="60000"/>
                    <a:lumOff val="40000"/>
                  </a:schemeClr>
                </a:solidFill>
                <a:effectLst/>
                <a:latin typeface="Arial" pitchFamily="34" charset="0"/>
                <a:ea typeface="Cambria" panose="02040503050406030204" pitchFamily="18" charset="0"/>
                <a:cs typeface="Arial" pitchFamily="34" charset="0"/>
              </a:rPr>
              <a:t>вредност</a:t>
            </a:r>
            <a:r>
              <a:rPr lang="en-US" sz="2000" dirty="0">
                <a:solidFill>
                  <a:schemeClr val="accent2">
                    <a:lumMod val="60000"/>
                    <a:lumOff val="40000"/>
                  </a:schemeClr>
                </a:solidFill>
                <a:effectLst/>
                <a:latin typeface="Arial" pitchFamily="34" charset="0"/>
                <a:ea typeface="Cambria" panose="02040503050406030204" pitchFamily="18" charset="0"/>
                <a:cs typeface="Arial" pitchFamily="34" charset="0"/>
              </a:rPr>
              <a:t> </a:t>
            </a:r>
            <a:r>
              <a:rPr lang="en-US" sz="2000" dirty="0" err="1">
                <a:solidFill>
                  <a:schemeClr val="accent2">
                    <a:lumMod val="60000"/>
                    <a:lumOff val="40000"/>
                  </a:schemeClr>
                </a:solidFill>
                <a:effectLst/>
                <a:latin typeface="Arial" pitchFamily="34" charset="0"/>
                <a:ea typeface="Cambria" panose="02040503050406030204" pitchFamily="18" charset="0"/>
                <a:cs typeface="Arial" pitchFamily="34" charset="0"/>
              </a:rPr>
              <a:t>рас</a:t>
            </a:r>
            <a:r>
              <a:rPr lang="sr-Cyrl-RS" sz="2000" dirty="0">
                <a:solidFill>
                  <a:schemeClr val="accent2">
                    <a:lumMod val="60000"/>
                    <a:lumOff val="40000"/>
                  </a:schemeClr>
                </a:solidFill>
                <a:effectLst/>
                <a:latin typeface="Arial" pitchFamily="34" charset="0"/>
                <a:ea typeface="Cambria" panose="02040503050406030204" pitchFamily="18" charset="0"/>
                <a:cs typeface="Arial" pitchFamily="34" charset="0"/>
              </a:rPr>
              <a:t>т</a:t>
            </a:r>
            <a:r>
              <a:rPr lang="en-US" sz="2000" dirty="0">
                <a:solidFill>
                  <a:schemeClr val="accent2">
                    <a:lumMod val="60000"/>
                    <a:lumOff val="40000"/>
                  </a:schemeClr>
                </a:solidFill>
                <a:effectLst/>
                <a:latin typeface="Arial" pitchFamily="34" charset="0"/>
                <a:ea typeface="Cambria" panose="02040503050406030204" pitchFamily="18" charset="0"/>
                <a:cs typeface="Arial" pitchFamily="34" charset="0"/>
              </a:rPr>
              <a:t>в</a:t>
            </a:r>
            <a:r>
              <a:rPr lang="sr-Cyrl-RS" sz="2000" dirty="0">
                <a:solidFill>
                  <a:schemeClr val="accent2">
                    <a:lumMod val="60000"/>
                    <a:lumOff val="40000"/>
                  </a:schemeClr>
                </a:solidFill>
                <a:effectLst/>
                <a:latin typeface="Arial" pitchFamily="34" charset="0"/>
                <a:ea typeface="Cambria" panose="02040503050406030204" pitchFamily="18" charset="0"/>
                <a:cs typeface="Arial" pitchFamily="34" charset="0"/>
              </a:rPr>
              <a:t>ора </a:t>
            </a:r>
            <a:r>
              <a:rPr lang="en-US" sz="2000" dirty="0" err="1">
                <a:solidFill>
                  <a:schemeClr val="accent2">
                    <a:lumMod val="60000"/>
                    <a:lumOff val="40000"/>
                  </a:schemeClr>
                </a:solidFill>
                <a:effectLst/>
                <a:latin typeface="Arial" pitchFamily="34" charset="0"/>
                <a:ea typeface="Cambria" panose="02040503050406030204" pitchFamily="18" charset="0"/>
                <a:cs typeface="Arial" pitchFamily="34" charset="0"/>
              </a:rPr>
              <a:t>једнак</a:t>
            </a:r>
            <a:r>
              <a:rPr lang="sr-Cyrl-RS" sz="2000" dirty="0">
                <a:solidFill>
                  <a:schemeClr val="accent2">
                    <a:lumMod val="60000"/>
                    <a:lumOff val="40000"/>
                  </a:schemeClr>
                </a:solidFill>
                <a:effectLst/>
                <a:latin typeface="Arial" pitchFamily="34" charset="0"/>
                <a:ea typeface="Cambria" panose="02040503050406030204" pitchFamily="18" charset="0"/>
                <a:cs typeface="Arial" pitchFamily="34" charset="0"/>
              </a:rPr>
              <a:t>а</a:t>
            </a:r>
            <a:r>
              <a:rPr lang="en-US" sz="2000" dirty="0">
                <a:solidFill>
                  <a:schemeClr val="accent2">
                    <a:lumMod val="60000"/>
                    <a:lumOff val="40000"/>
                  </a:schemeClr>
                </a:solidFill>
                <a:effectLst/>
                <a:latin typeface="Arial" pitchFamily="34" charset="0"/>
                <a:ea typeface="Cambria" panose="02040503050406030204" pitchFamily="18" charset="0"/>
                <a:cs typeface="Arial" pitchFamily="34" charset="0"/>
              </a:rPr>
              <a:t> </a:t>
            </a:r>
            <a:r>
              <a:rPr lang="en-US" sz="2000" dirty="0" err="1">
                <a:solidFill>
                  <a:schemeClr val="accent2">
                    <a:lumMod val="60000"/>
                    <a:lumOff val="40000"/>
                  </a:schemeClr>
                </a:solidFill>
                <a:effectLst/>
                <a:latin typeface="Arial" pitchFamily="34" charset="0"/>
                <a:ea typeface="Cambria" panose="02040503050406030204" pitchFamily="18" charset="0"/>
                <a:cs typeface="Arial" pitchFamily="34" charset="0"/>
              </a:rPr>
              <a:t>pKa</a:t>
            </a:r>
            <a:r>
              <a:rPr lang="en-US" sz="2000" dirty="0">
                <a:solidFill>
                  <a:schemeClr val="accent2">
                    <a:lumMod val="60000"/>
                    <a:lumOff val="40000"/>
                  </a:schemeClr>
                </a:solidFill>
                <a:effectLst/>
                <a:latin typeface="Arial" pitchFamily="34" charset="0"/>
                <a:ea typeface="Cambria" panose="02040503050406030204" pitchFamily="18" charset="0"/>
                <a:cs typeface="Arial" pitchFamily="34" charset="0"/>
              </a:rPr>
              <a:t> </a:t>
            </a:r>
            <a:r>
              <a:rPr lang="en-US" sz="2000" dirty="0" err="1">
                <a:effectLst/>
                <a:latin typeface="Arial" pitchFamily="34" charset="0"/>
                <a:ea typeface="Cambria" panose="02040503050406030204" pitchFamily="18" charset="0"/>
                <a:cs typeface="Arial" pitchFamily="34" charset="0"/>
              </a:rPr>
              <a:t>лека</a:t>
            </a:r>
            <a:r>
              <a:rPr lang="sr-Cyrl-RS" sz="2000" dirty="0">
                <a:effectLst/>
                <a:latin typeface="Arial" pitchFamily="34" charset="0"/>
                <a:ea typeface="Cambria" panose="02040503050406030204" pitchFamily="18" charset="0"/>
                <a:cs typeface="Arial" pitchFamily="34" charset="0"/>
              </a:rPr>
              <a:t> - степен јонизације за киселине и базе износи </a:t>
            </a:r>
            <a:r>
              <a:rPr lang="sr-Cyrl-RS" sz="2000" dirty="0">
                <a:solidFill>
                  <a:schemeClr val="accent2">
                    <a:lumMod val="60000"/>
                    <a:lumOff val="40000"/>
                  </a:schemeClr>
                </a:solidFill>
                <a:effectLst/>
                <a:latin typeface="Arial" pitchFamily="34" charset="0"/>
                <a:ea typeface="Cambria" panose="02040503050406030204" pitchFamily="18" charset="0"/>
                <a:cs typeface="Arial" pitchFamily="34" charset="0"/>
              </a:rPr>
              <a:t>0,5</a:t>
            </a:r>
            <a:r>
              <a:rPr lang="sr-Cyrl-RS" sz="2000" dirty="0">
                <a:effectLst/>
                <a:latin typeface="Arial" pitchFamily="34" charset="0"/>
                <a:ea typeface="Cambria" panose="02040503050406030204" pitchFamily="18" charset="0"/>
                <a:cs typeface="Arial" pitchFamily="34" charset="0"/>
              </a:rPr>
              <a:t>. </a:t>
            </a:r>
            <a:endParaRPr lang="en-US" sz="2000" dirty="0">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18742914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0"/>
            <a:ext cx="8229600" cy="1143000"/>
          </a:xfrm>
        </p:spPr>
        <p:txBody>
          <a:bodyPr>
            <a:normAutofit/>
          </a:bodyPr>
          <a:lstStyle/>
          <a:p>
            <a:r>
              <a:rPr lang="sr-Cyrl-RS" sz="3300" dirty="0">
                <a:solidFill>
                  <a:schemeClr val="accent2">
                    <a:lumMod val="40000"/>
                    <a:lumOff val="60000"/>
                  </a:schemeClr>
                </a:solidFill>
                <a:latin typeface="Arial" pitchFamily="34" charset="0"/>
                <a:ea typeface="Cambria" panose="02040503050406030204" pitchFamily="18" charset="0"/>
                <a:cs typeface="Arial" pitchFamily="34" charset="0"/>
              </a:rPr>
              <a:t>Задатак</a:t>
            </a:r>
            <a:endParaRPr lang="en-GB" sz="3300" dirty="0">
              <a:solidFill>
                <a:schemeClr val="accent2">
                  <a:lumMod val="40000"/>
                  <a:lumOff val="60000"/>
                </a:schemeClr>
              </a:solidFill>
              <a:latin typeface="Arial" pitchFamily="34" charset="0"/>
              <a:ea typeface="Cambria" panose="02040503050406030204" pitchFamily="18" charset="0"/>
              <a:cs typeface="Arial" pitchFamily="34" charset="0"/>
            </a:endParaRPr>
          </a:p>
        </p:txBody>
      </p:sp>
      <p:sp>
        <p:nvSpPr>
          <p:cNvPr id="3" name="Content Placeholder 2"/>
          <p:cNvSpPr>
            <a:spLocks noGrp="1"/>
          </p:cNvSpPr>
          <p:nvPr>
            <p:ph idx="1"/>
          </p:nvPr>
        </p:nvSpPr>
        <p:spPr>
          <a:xfrm>
            <a:off x="323528" y="1268760"/>
            <a:ext cx="8424936" cy="5232074"/>
          </a:xfrm>
        </p:spPr>
        <p:txBody>
          <a:bodyPr>
            <a:normAutofit fontScale="85000" lnSpcReduction="20000"/>
          </a:bodyPr>
          <a:lstStyle/>
          <a:p>
            <a:r>
              <a:rPr lang="sr-Cyrl-RS" sz="2100" dirty="0">
                <a:solidFill>
                  <a:schemeClr val="tx1"/>
                </a:solidFill>
                <a:latin typeface="Arial" pitchFamily="34" charset="0"/>
                <a:ea typeface="Cambria" panose="02040503050406030204" pitchFamily="18" charset="0"/>
                <a:cs typeface="Arial" pitchFamily="34" charset="0"/>
              </a:rPr>
              <a:t>Лоратадин је антихистаминик</a:t>
            </a:r>
            <a:r>
              <a:rPr lang="sr-Latn-RS" sz="2100" dirty="0">
                <a:solidFill>
                  <a:schemeClr val="tx1"/>
                </a:solidFill>
                <a:latin typeface="Arial" pitchFamily="34" charset="0"/>
                <a:ea typeface="Cambria" panose="02040503050406030204" pitchFamily="18" charset="0"/>
                <a:cs typeface="Arial" pitchFamily="34" charset="0"/>
              </a:rPr>
              <a:t>, </a:t>
            </a:r>
            <a:r>
              <a:rPr lang="sr-Cyrl-RS" sz="2100" dirty="0">
                <a:solidFill>
                  <a:schemeClr val="tx1"/>
                </a:solidFill>
                <a:latin typeface="Arial" pitchFamily="34" charset="0"/>
                <a:ea typeface="Cambria" panose="02040503050406030204" pitchFamily="18" charset="0"/>
                <a:cs typeface="Arial" pitchFamily="34" charset="0"/>
              </a:rPr>
              <a:t>слаба база,</a:t>
            </a:r>
            <a:r>
              <a:rPr lang="sr-Latn-RS" sz="2100" dirty="0">
                <a:solidFill>
                  <a:schemeClr val="tx1"/>
                </a:solidFill>
                <a:latin typeface="Arial" pitchFamily="34" charset="0"/>
                <a:ea typeface="Cambria" panose="02040503050406030204" pitchFamily="18" charset="0"/>
                <a:cs typeface="Arial" pitchFamily="34" charset="0"/>
              </a:rPr>
              <a:t> </a:t>
            </a:r>
            <a:r>
              <a:rPr lang="en-GB" sz="2100" dirty="0" err="1">
                <a:solidFill>
                  <a:schemeClr val="tx1"/>
                </a:solidFill>
                <a:latin typeface="Arial" pitchFamily="34" charset="0"/>
                <a:ea typeface="Cambria" panose="02040503050406030204" pitchFamily="18" charset="0"/>
                <a:cs typeface="Arial" pitchFamily="34" charset="0"/>
              </a:rPr>
              <a:t>pKa</a:t>
            </a:r>
            <a:r>
              <a:rPr lang="en-GB" sz="2100" dirty="0">
                <a:solidFill>
                  <a:schemeClr val="tx1"/>
                </a:solidFill>
                <a:latin typeface="Arial" pitchFamily="34" charset="0"/>
                <a:ea typeface="Cambria" panose="02040503050406030204" pitchFamily="18" charset="0"/>
                <a:cs typeface="Arial" pitchFamily="34" charset="0"/>
              </a:rPr>
              <a:t> </a:t>
            </a:r>
            <a:r>
              <a:rPr lang="sr-Cyrl-RS" sz="2100" dirty="0">
                <a:solidFill>
                  <a:schemeClr val="tx1"/>
                </a:solidFill>
                <a:latin typeface="Arial" pitchFamily="34" charset="0"/>
                <a:ea typeface="Cambria" panose="02040503050406030204" pitchFamily="18" charset="0"/>
                <a:cs typeface="Arial" pitchFamily="34" charset="0"/>
              </a:rPr>
              <a:t>износи</a:t>
            </a:r>
            <a:r>
              <a:rPr lang="en-GB" sz="2100" dirty="0">
                <a:solidFill>
                  <a:schemeClr val="tx1"/>
                </a:solidFill>
                <a:latin typeface="Arial" pitchFamily="34" charset="0"/>
                <a:ea typeface="Cambria" panose="02040503050406030204" pitchFamily="18" charset="0"/>
                <a:cs typeface="Arial" pitchFamily="34" charset="0"/>
              </a:rPr>
              <a:t> 5</a:t>
            </a:r>
            <a:r>
              <a:rPr lang="sr-Cyrl-RS" sz="2100" dirty="0">
                <a:solidFill>
                  <a:schemeClr val="tx1"/>
                </a:solidFill>
                <a:latin typeface="Arial" pitchFamily="34" charset="0"/>
                <a:ea typeface="Cambria" panose="02040503050406030204" pitchFamily="18" charset="0"/>
                <a:cs typeface="Arial" pitchFamily="34" charset="0"/>
              </a:rPr>
              <a:t>. </a:t>
            </a:r>
          </a:p>
          <a:p>
            <a:pPr marL="0" indent="0">
              <a:buNone/>
            </a:pPr>
            <a:endParaRPr lang="sr-Cyrl-RS" sz="2100" dirty="0">
              <a:solidFill>
                <a:schemeClr val="tx1"/>
              </a:solidFill>
              <a:latin typeface="Arial" pitchFamily="34" charset="0"/>
              <a:ea typeface="Cambria" panose="02040503050406030204" pitchFamily="18" charset="0"/>
              <a:cs typeface="Arial" pitchFamily="34" charset="0"/>
            </a:endParaRPr>
          </a:p>
          <a:p>
            <a:pPr marL="64008" indent="0">
              <a:buNone/>
            </a:pPr>
            <a:r>
              <a:rPr lang="sr-Cyrl-RS" sz="2100" dirty="0">
                <a:solidFill>
                  <a:schemeClr val="tx1"/>
                </a:solidFill>
                <a:latin typeface="Arial" pitchFamily="34" charset="0"/>
                <a:ea typeface="Cambria" panose="02040503050406030204" pitchFamily="18" charset="0"/>
                <a:cs typeface="Arial" pitchFamily="34" charset="0"/>
              </a:rPr>
              <a:t>             а) Израчунати проценат </a:t>
            </a:r>
            <a:r>
              <a:rPr lang="en-GB" sz="2100" dirty="0">
                <a:solidFill>
                  <a:schemeClr val="tx1"/>
                </a:solidFill>
                <a:latin typeface="Arial" pitchFamily="34" charset="0"/>
                <a:ea typeface="Cambria" panose="02040503050406030204" pitchFamily="18" charset="0"/>
                <a:cs typeface="Arial" pitchFamily="34" charset="0"/>
              </a:rPr>
              <a:t>% </a:t>
            </a:r>
            <a:r>
              <a:rPr lang="sr-Cyrl-RS" sz="2100" dirty="0">
                <a:solidFill>
                  <a:schemeClr val="tx1"/>
                </a:solidFill>
                <a:latin typeface="Arial" pitchFamily="34" charset="0"/>
                <a:ea typeface="Cambria" panose="02040503050406030204" pitchFamily="18" charset="0"/>
                <a:cs typeface="Arial" pitchFamily="34" charset="0"/>
              </a:rPr>
              <a:t>јонизационе фракције</a:t>
            </a:r>
            <a:r>
              <a:rPr lang="en-GB" sz="2100" dirty="0">
                <a:solidFill>
                  <a:schemeClr val="tx1"/>
                </a:solidFill>
                <a:latin typeface="Arial" pitchFamily="34" charset="0"/>
                <a:ea typeface="Cambria" panose="02040503050406030204" pitchFamily="18" charset="0"/>
                <a:cs typeface="Arial" pitchFamily="34" charset="0"/>
              </a:rPr>
              <a:t>:</a:t>
            </a:r>
          </a:p>
          <a:p>
            <a:pPr marL="914400" lvl="2" indent="0">
              <a:buNone/>
            </a:pPr>
            <a:r>
              <a:rPr lang="sr-Cyrl-RS" sz="2100" dirty="0">
                <a:solidFill>
                  <a:schemeClr val="tx1"/>
                </a:solidFill>
                <a:latin typeface="Arial" pitchFamily="34" charset="0"/>
                <a:ea typeface="Cambria" panose="02040503050406030204" pitchFamily="18" charset="0"/>
                <a:cs typeface="Arial" pitchFamily="34" charset="0"/>
              </a:rPr>
              <a:t>         У желуцу </a:t>
            </a:r>
            <a:r>
              <a:rPr lang="en-GB" sz="2100" dirty="0">
                <a:solidFill>
                  <a:schemeClr val="tx1"/>
                </a:solidFill>
                <a:latin typeface="Arial" pitchFamily="34" charset="0"/>
                <a:ea typeface="Cambria" panose="02040503050406030204" pitchFamily="18" charset="0"/>
                <a:cs typeface="Arial" pitchFamily="34" charset="0"/>
              </a:rPr>
              <a:t>(pH = 2):</a:t>
            </a:r>
          </a:p>
          <a:p>
            <a:pPr marL="914400" lvl="2" indent="0">
              <a:buNone/>
            </a:pPr>
            <a:r>
              <a:rPr lang="sr-Cyrl-RS" sz="2100" dirty="0">
                <a:latin typeface="Arial" pitchFamily="34" charset="0"/>
                <a:ea typeface="Cambria" panose="02040503050406030204" pitchFamily="18" charset="0"/>
                <a:cs typeface="Arial" pitchFamily="34" charset="0"/>
              </a:rPr>
              <a:t>         </a:t>
            </a:r>
            <a:r>
              <a:rPr lang="sr-Cyrl-RS" sz="2100" dirty="0">
                <a:solidFill>
                  <a:schemeClr val="tx1"/>
                </a:solidFill>
                <a:latin typeface="Arial" pitchFamily="34" charset="0"/>
                <a:ea typeface="Cambria" panose="02040503050406030204" pitchFamily="18" charset="0"/>
                <a:cs typeface="Arial" pitchFamily="34" charset="0"/>
              </a:rPr>
              <a:t>У цревима </a:t>
            </a:r>
            <a:r>
              <a:rPr lang="en-GB" sz="2100" dirty="0">
                <a:solidFill>
                  <a:schemeClr val="tx1"/>
                </a:solidFill>
                <a:latin typeface="Arial" pitchFamily="34" charset="0"/>
                <a:ea typeface="Cambria" panose="02040503050406030204" pitchFamily="18" charset="0"/>
                <a:cs typeface="Arial" pitchFamily="34" charset="0"/>
              </a:rPr>
              <a:t>(pH = 8):</a:t>
            </a:r>
            <a:endParaRPr lang="sr-Cyrl-RS" sz="2100" dirty="0">
              <a:latin typeface="Arial" pitchFamily="34" charset="0"/>
              <a:ea typeface="Cambria" panose="02040503050406030204" pitchFamily="18" charset="0"/>
              <a:cs typeface="Arial" pitchFamily="34" charset="0"/>
            </a:endParaRPr>
          </a:p>
          <a:p>
            <a:pPr marL="914400" lvl="2" indent="0">
              <a:buNone/>
            </a:pPr>
            <a:endParaRPr lang="sr-Cyrl-RS" sz="2100" dirty="0">
              <a:latin typeface="Arial" pitchFamily="34" charset="0"/>
              <a:ea typeface="Cambria" panose="02040503050406030204" pitchFamily="18" charset="0"/>
              <a:cs typeface="Arial" pitchFamily="34" charset="0"/>
            </a:endParaRPr>
          </a:p>
          <a:p>
            <a:pPr marL="914400" lvl="2" indent="0">
              <a:buNone/>
            </a:pPr>
            <a:r>
              <a:rPr lang="sr-Cyrl-RS" sz="2100" dirty="0">
                <a:latin typeface="Arial" pitchFamily="34" charset="0"/>
                <a:ea typeface="Cambria" panose="02040503050406030204" pitchFamily="18" charset="0"/>
                <a:cs typeface="Arial" pitchFamily="34" charset="0"/>
              </a:rPr>
              <a:t>б) На основу добијених података одредити где ће се апсорбовати овај лек</a:t>
            </a:r>
          </a:p>
          <a:p>
            <a:pPr marL="914400" lvl="2" indent="0">
              <a:buNone/>
            </a:pPr>
            <a:endParaRPr lang="sr-Cyrl-RS" sz="2100" dirty="0">
              <a:latin typeface="Arial" pitchFamily="34" charset="0"/>
              <a:ea typeface="Cambria" panose="02040503050406030204" pitchFamily="18" charset="0"/>
              <a:cs typeface="Arial" pitchFamily="34" charset="0"/>
            </a:endParaRPr>
          </a:p>
          <a:p>
            <a:pPr marL="914400" lvl="2" indent="0">
              <a:buNone/>
            </a:pPr>
            <a:endParaRPr lang="sr-Cyrl-RS" sz="2100" dirty="0">
              <a:solidFill>
                <a:schemeClr val="tx1"/>
              </a:solidFill>
              <a:latin typeface="Arial" pitchFamily="34" charset="0"/>
              <a:ea typeface="Cambria" panose="02040503050406030204" pitchFamily="18"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1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rPr>
              <a:t>% </a:t>
            </a:r>
            <a:r>
              <a:rPr kumimoji="0" lang="en-US" altLang="en-US" sz="2100" i="0" u="none" strike="noStrike" cap="none" normalizeH="0" baseline="0" dirty="0" err="1">
                <a:ln>
                  <a:noFill/>
                </a:ln>
                <a:solidFill>
                  <a:schemeClr val="accent2">
                    <a:lumMod val="40000"/>
                    <a:lumOff val="60000"/>
                  </a:schemeClr>
                </a:solidFill>
                <a:effectLst/>
                <a:latin typeface="Arial" pitchFamily="34" charset="0"/>
                <a:ea typeface="Cambria" panose="02040503050406030204" pitchFamily="18" charset="0"/>
                <a:cs typeface="Arial" pitchFamily="34" charset="0"/>
              </a:rPr>
              <a:t>нејонизованог</a:t>
            </a:r>
            <a:r>
              <a:rPr kumimoji="0" lang="en-US" altLang="en-US" sz="21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rPr>
              <a:t> </a:t>
            </a:r>
            <a:r>
              <a:rPr kumimoji="0" lang="en-US" altLang="en-US" sz="2100" i="0" u="none" strike="noStrike" cap="none" normalizeH="0" baseline="0" dirty="0" err="1">
                <a:ln>
                  <a:noFill/>
                </a:ln>
                <a:solidFill>
                  <a:schemeClr val="accent2">
                    <a:lumMod val="40000"/>
                    <a:lumOff val="60000"/>
                  </a:schemeClr>
                </a:solidFill>
                <a:effectLst/>
                <a:latin typeface="Arial" pitchFamily="34" charset="0"/>
                <a:ea typeface="Cambria" panose="02040503050406030204" pitchFamily="18" charset="0"/>
                <a:cs typeface="Arial" pitchFamily="34" charset="0"/>
              </a:rPr>
              <a:t>облика</a:t>
            </a:r>
            <a:r>
              <a:rPr kumimoji="0" lang="en-US" altLang="en-US" sz="21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rPr>
              <a:t> </a:t>
            </a:r>
            <a:r>
              <a:rPr kumimoji="0" lang="en-US" altLang="en-US" sz="2100" i="0" u="none" strike="noStrike" cap="none" normalizeH="0" baseline="0" dirty="0" err="1">
                <a:ln>
                  <a:noFill/>
                </a:ln>
                <a:solidFill>
                  <a:schemeClr val="accent2">
                    <a:lumMod val="40000"/>
                    <a:lumOff val="60000"/>
                  </a:schemeClr>
                </a:solidFill>
                <a:effectLst/>
                <a:latin typeface="Arial" pitchFamily="34" charset="0"/>
                <a:ea typeface="Cambria" panose="02040503050406030204" pitchFamily="18" charset="0"/>
                <a:cs typeface="Arial" pitchFamily="34" charset="0"/>
              </a:rPr>
              <a:t>лека</a:t>
            </a:r>
            <a:r>
              <a:rPr kumimoji="0" lang="en-US" altLang="en-US" sz="21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rPr>
              <a:t> = 100/ (1 + antilog(</a:t>
            </a:r>
            <a:r>
              <a:rPr kumimoji="0" lang="en-US" altLang="en-US" sz="2100" i="0" u="none" strike="noStrike" cap="none" normalizeH="0" baseline="0" dirty="0" err="1">
                <a:ln>
                  <a:noFill/>
                </a:ln>
                <a:solidFill>
                  <a:schemeClr val="accent2">
                    <a:lumMod val="40000"/>
                    <a:lumOff val="60000"/>
                  </a:schemeClr>
                </a:solidFill>
                <a:effectLst/>
                <a:latin typeface="Arial" pitchFamily="34" charset="0"/>
                <a:ea typeface="Cambria" panose="02040503050406030204" pitchFamily="18" charset="0"/>
                <a:cs typeface="Arial" pitchFamily="34" charset="0"/>
              </a:rPr>
              <a:t>pKa</a:t>
            </a:r>
            <a:r>
              <a:rPr kumimoji="0" lang="en-US" altLang="en-US" sz="21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rPr>
              <a:t>-pH</a:t>
            </a:r>
            <a:r>
              <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endPar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lang="sr-Cyrl-RS" altLang="en-US" sz="2100" dirty="0">
              <a:latin typeface="Arial" pitchFamily="34" charset="0"/>
              <a:ea typeface="Cambria" panose="02040503050406030204"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defTabSz="914400" eaLnBrk="0" fontAlgn="base" hangingPunct="0">
              <a:spcBef>
                <a:spcPct val="0"/>
              </a:spcBef>
              <a:spcAft>
                <a:spcPct val="0"/>
              </a:spcAft>
              <a:buClrTx/>
              <a:buSzTx/>
              <a:buAutoNum type="arabicParenR"/>
            </a:pP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10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нејонизованог</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10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облика</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10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лека</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lang="sr-Cyrl-RS" altLang="en-US" sz="2100" dirty="0">
                <a:solidFill>
                  <a:schemeClr val="tx1"/>
                </a:solidFill>
                <a:latin typeface="Arial" pitchFamily="34" charset="0"/>
                <a:ea typeface="Cambria" panose="02040503050406030204" pitchFamily="18" charset="0"/>
                <a:cs typeface="Arial" pitchFamily="34" charset="0"/>
              </a:rPr>
              <a:t>= </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100/ (1 + antilog(</a:t>
            </a:r>
            <a:r>
              <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5</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2)</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=0,09 </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endPar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indent="0" defTabSz="914400" eaLnBrk="0" fontAlgn="base" hangingPunct="0">
              <a:spcBef>
                <a:spcPct val="0"/>
              </a:spcBef>
              <a:spcAft>
                <a:spcPct val="0"/>
              </a:spcAft>
              <a:buClrTx/>
              <a:buSzTx/>
              <a:buNone/>
            </a:pP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lang="sr-Cyrl-RS" altLang="en-US" sz="2100" dirty="0">
                <a:solidFill>
                  <a:schemeClr val="tx1"/>
                </a:solidFill>
                <a:latin typeface="Arial" pitchFamily="34" charset="0"/>
                <a:ea typeface="Cambria" panose="02040503050406030204" pitchFamily="18" charset="0"/>
                <a:cs typeface="Arial" pitchFamily="34" charset="0"/>
              </a:rPr>
              <a:t> јонизованог облика = 100-0,09=</a:t>
            </a:r>
            <a:r>
              <a:rPr lang="sr-Cyrl-RS" altLang="en-US" sz="2100" dirty="0">
                <a:solidFill>
                  <a:schemeClr val="accent2">
                    <a:lumMod val="40000"/>
                    <a:lumOff val="60000"/>
                  </a:schemeClr>
                </a:solidFill>
                <a:latin typeface="Arial" pitchFamily="34" charset="0"/>
                <a:ea typeface="Cambria" panose="02040503050406030204" pitchFamily="18" charset="0"/>
                <a:cs typeface="Arial" pitchFamily="34" charset="0"/>
              </a:rPr>
              <a:t>99,9 </a:t>
            </a:r>
            <a:r>
              <a:rPr kumimoji="0" lang="en-US" altLang="en-US" sz="21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rPr>
              <a:t>%</a:t>
            </a:r>
            <a:endParaRPr kumimoji="0" lang="sr-Cyrl-RS" altLang="en-US" sz="21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endParaRPr>
          </a:p>
          <a:p>
            <a:pPr marL="0" indent="0" defTabSz="914400" eaLnBrk="0" fontAlgn="base" hangingPunct="0">
              <a:spcBef>
                <a:spcPct val="0"/>
              </a:spcBef>
              <a:spcAft>
                <a:spcPct val="0"/>
              </a:spcAft>
              <a:buClrTx/>
              <a:buSzTx/>
              <a:buNone/>
            </a:pPr>
            <a:endParaRPr lang="sr-Cyrl-RS" altLang="en-US" sz="2100" dirty="0">
              <a:solidFill>
                <a:schemeClr val="tx1"/>
              </a:solidFill>
              <a:latin typeface="Arial" pitchFamily="34" charset="0"/>
              <a:ea typeface="Cambria" panose="02040503050406030204" pitchFamily="18" charset="0"/>
              <a:cs typeface="Arial" pitchFamily="34" charset="0"/>
            </a:endParaRPr>
          </a:p>
          <a:p>
            <a:pPr marL="0" indent="0" defTabSz="914400" eaLnBrk="0" fontAlgn="base" hangingPunct="0">
              <a:spcBef>
                <a:spcPct val="0"/>
              </a:spcBef>
              <a:spcAft>
                <a:spcPct val="0"/>
              </a:spcAft>
              <a:buClrTx/>
              <a:buSzTx/>
              <a:buNone/>
            </a:pPr>
            <a:r>
              <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2) </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10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нејонизованог</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10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облика</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kumimoji="0" lang="en-US" altLang="en-US" sz="2100" i="0" u="none" strike="noStrike" cap="none" normalizeH="0" baseline="0" dirty="0" err="1">
                <a:ln>
                  <a:noFill/>
                </a:ln>
                <a:solidFill>
                  <a:schemeClr val="tx1"/>
                </a:solidFill>
                <a:effectLst/>
                <a:latin typeface="Arial" pitchFamily="34" charset="0"/>
                <a:ea typeface="Cambria" panose="02040503050406030204" pitchFamily="18" charset="0"/>
                <a:cs typeface="Arial" pitchFamily="34" charset="0"/>
              </a:rPr>
              <a:t>лека</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a:t>
            </a:r>
            <a:r>
              <a:rPr lang="sr-Cyrl-RS" altLang="en-US" sz="2100" dirty="0">
                <a:solidFill>
                  <a:schemeClr val="tx1"/>
                </a:solidFill>
                <a:latin typeface="Arial" pitchFamily="34" charset="0"/>
                <a:ea typeface="Cambria" panose="02040503050406030204" pitchFamily="18" charset="0"/>
                <a:cs typeface="Arial" pitchFamily="34" charset="0"/>
              </a:rPr>
              <a:t>= </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100/ (1 + antilog(</a:t>
            </a:r>
            <a:r>
              <a:rPr lang="sr-Cyrl-RS" altLang="en-US" sz="2100" dirty="0">
                <a:solidFill>
                  <a:schemeClr val="tx1"/>
                </a:solidFill>
                <a:latin typeface="Arial" pitchFamily="34" charset="0"/>
                <a:ea typeface="Cambria" panose="02040503050406030204" pitchFamily="18" charset="0"/>
                <a:cs typeface="Arial" pitchFamily="34" charset="0"/>
              </a:rPr>
              <a:t>5</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8)</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 =99,9 </a:t>
            </a: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endParaRPr kumimoji="0" lang="sr-Cyrl-R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endParaRPr>
          </a:p>
          <a:p>
            <a:pPr marL="0" indent="0" defTabSz="914400" eaLnBrk="0" fontAlgn="base" hangingPunct="0">
              <a:spcBef>
                <a:spcPct val="0"/>
              </a:spcBef>
              <a:spcAft>
                <a:spcPct val="0"/>
              </a:spcAft>
              <a:buClrTx/>
              <a:buSzTx/>
              <a:buNone/>
            </a:pPr>
            <a:r>
              <a:rPr kumimoji="0" lang="en-US" altLang="en-US" sz="2100" i="0" u="none" strike="noStrike" cap="none" normalizeH="0" baseline="0" dirty="0">
                <a:ln>
                  <a:noFill/>
                </a:ln>
                <a:solidFill>
                  <a:schemeClr val="tx1"/>
                </a:solidFill>
                <a:effectLst/>
                <a:latin typeface="Arial" pitchFamily="34" charset="0"/>
                <a:ea typeface="Cambria" panose="02040503050406030204" pitchFamily="18" charset="0"/>
                <a:cs typeface="Arial" pitchFamily="34" charset="0"/>
              </a:rPr>
              <a:t>%</a:t>
            </a:r>
            <a:r>
              <a:rPr lang="sr-Cyrl-RS" altLang="en-US" sz="2100" dirty="0">
                <a:solidFill>
                  <a:schemeClr val="tx1"/>
                </a:solidFill>
                <a:latin typeface="Arial" pitchFamily="34" charset="0"/>
                <a:ea typeface="Cambria" panose="02040503050406030204" pitchFamily="18" charset="0"/>
                <a:cs typeface="Arial" pitchFamily="34" charset="0"/>
              </a:rPr>
              <a:t> јонизованог облика = 100-99,9=</a:t>
            </a:r>
            <a:r>
              <a:rPr lang="sr-Cyrl-RS" altLang="en-US" sz="2100" dirty="0">
                <a:solidFill>
                  <a:schemeClr val="accent2">
                    <a:lumMod val="40000"/>
                    <a:lumOff val="60000"/>
                  </a:schemeClr>
                </a:solidFill>
                <a:latin typeface="Arial" pitchFamily="34" charset="0"/>
                <a:ea typeface="Cambria" panose="02040503050406030204" pitchFamily="18" charset="0"/>
                <a:cs typeface="Arial" pitchFamily="34" charset="0"/>
              </a:rPr>
              <a:t>0,1 </a:t>
            </a:r>
            <a:r>
              <a:rPr kumimoji="0" lang="en-US" altLang="en-US" sz="21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rPr>
              <a:t>%</a:t>
            </a:r>
            <a:endParaRPr kumimoji="0" lang="sr-Cyrl-RS" altLang="en-US" sz="21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endParaRPr>
          </a:p>
          <a:p>
            <a:pPr marL="0" indent="0" algn="ctr" defTabSz="914400" eaLnBrk="0" fontAlgn="base" hangingPunct="0">
              <a:spcBef>
                <a:spcPct val="0"/>
              </a:spcBef>
              <a:spcAft>
                <a:spcPct val="0"/>
              </a:spcAft>
              <a:buClrTx/>
              <a:buSzTx/>
              <a:buNone/>
            </a:pPr>
            <a:endParaRPr lang="sr-Cyrl-RS" altLang="en-US" sz="2400" dirty="0">
              <a:solidFill>
                <a:schemeClr val="accent2">
                  <a:lumMod val="40000"/>
                  <a:lumOff val="60000"/>
                </a:schemeClr>
              </a:solidFill>
              <a:highlight>
                <a:srgbClr val="FFFF00"/>
              </a:highlight>
              <a:latin typeface="Arial" pitchFamily="34" charset="0"/>
              <a:ea typeface="Cambria" panose="02040503050406030204" pitchFamily="18" charset="0"/>
              <a:cs typeface="Arial" pitchFamily="34" charset="0"/>
            </a:endParaRPr>
          </a:p>
          <a:p>
            <a:pPr marL="0" indent="0" algn="ctr" defTabSz="914400" eaLnBrk="0" fontAlgn="base" hangingPunct="0">
              <a:spcBef>
                <a:spcPct val="0"/>
              </a:spcBef>
              <a:spcAft>
                <a:spcPct val="0"/>
              </a:spcAft>
              <a:buClrTx/>
              <a:buSzTx/>
              <a:buNone/>
            </a:pPr>
            <a:r>
              <a:rPr kumimoji="0" lang="sr-Cyrl-RS" altLang="en-US" sz="2400" i="0" u="none" strike="noStrike" cap="none" normalizeH="0" baseline="0" dirty="0">
                <a:ln>
                  <a:noFill/>
                </a:ln>
                <a:solidFill>
                  <a:schemeClr val="accent2">
                    <a:lumMod val="40000"/>
                    <a:lumOff val="60000"/>
                  </a:schemeClr>
                </a:solidFill>
                <a:effectLst/>
                <a:latin typeface="Arial" pitchFamily="34" charset="0"/>
                <a:ea typeface="Cambria" panose="02040503050406030204" pitchFamily="18" charset="0"/>
                <a:cs typeface="Arial" pitchFamily="34" charset="0"/>
              </a:rPr>
              <a:t>ЛЕК ЋЕ СЕ БОЉЕ АПСОРБОВАТИ У ЦРЕВИМА</a:t>
            </a:r>
          </a:p>
          <a:p>
            <a:pPr marL="0" indent="0" defTabSz="914400" eaLnBrk="0" fontAlgn="base" hangingPunct="0">
              <a:spcBef>
                <a:spcPct val="0"/>
              </a:spcBef>
              <a:spcAft>
                <a:spcPct val="0"/>
              </a:spcAft>
              <a:buClrTx/>
              <a:buSzTx/>
              <a:buNone/>
            </a:pPr>
            <a:endParaRPr kumimoji="0" lang="sr-Cyrl-RS" altLang="en-US" sz="1700" b="0" i="0" u="none" strike="noStrike" cap="none" normalizeH="0" baseline="0" dirty="0">
              <a:ln>
                <a:noFill/>
              </a:ln>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700" b="0" i="0" u="none" strike="noStrike" cap="none" normalizeH="0" baseline="0" dirty="0">
              <a:ln>
                <a:noFill/>
              </a:ln>
              <a:solidFill>
                <a:schemeClr val="tx1"/>
              </a:solidFill>
              <a:effectLst/>
              <a:latin typeface="Cambria" panose="02040503050406030204" pitchFamily="18" charset="0"/>
              <a:ea typeface="Cambria" panose="020405030504060302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sr-Cyrl-RS" altLang="en-US" sz="1700" b="0" i="0" u="none" strike="noStrike" cap="none" normalizeH="0" baseline="0" dirty="0">
              <a:ln>
                <a:noFill/>
              </a:ln>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marL="914400" lvl="2" indent="0">
              <a:buNone/>
            </a:pPr>
            <a:endParaRPr lang="sr-Cyrl-RS" sz="1700" b="1" dirty="0">
              <a:latin typeface="Cambria" panose="02040503050406030204" pitchFamily="18" charset="0"/>
              <a:ea typeface="Cambria" panose="02040503050406030204" pitchFamily="18" charset="0"/>
            </a:endParaRPr>
          </a:p>
          <a:p>
            <a:pPr marL="914400" lvl="2" indent="0">
              <a:buNone/>
            </a:pPr>
            <a:endParaRPr lang="en-GB" sz="1700" dirty="0">
              <a:latin typeface="Cambria" panose="02040503050406030204" pitchFamily="18" charset="0"/>
              <a:ea typeface="Cambria" panose="02040503050406030204" pitchFamily="18" charset="0"/>
            </a:endParaRPr>
          </a:p>
        </p:txBody>
      </p:sp>
      <p:graphicFrame>
        <p:nvGraphicFramePr>
          <p:cNvPr id="274434" name="Object 2"/>
          <p:cNvGraphicFramePr>
            <a:graphicFrameLocks noChangeAspect="1"/>
          </p:cNvGraphicFramePr>
          <p:nvPr>
            <p:extLst>
              <p:ext uri="{D42A27DB-BD31-4B8C-83A1-F6EECF244321}">
                <p14:modId xmlns:p14="http://schemas.microsoft.com/office/powerpoint/2010/main" val="3927299213"/>
              </p:ext>
            </p:extLst>
          </p:nvPr>
        </p:nvGraphicFramePr>
        <p:xfrm>
          <a:off x="7092280" y="116632"/>
          <a:ext cx="1785950" cy="1872963"/>
        </p:xfrm>
        <a:graphic>
          <a:graphicData uri="http://schemas.openxmlformats.org/presentationml/2006/ole">
            <mc:AlternateContent xmlns:mc="http://schemas.openxmlformats.org/markup-compatibility/2006">
              <mc:Choice xmlns:v="urn:schemas-microsoft-com:vml" Requires="v">
                <p:oleObj spid="_x0000_s1041" name="CS ChemDraw Drawing" r:id="rId3" imgW="1302696" imgH="1366748" progId="ChemDraw.Document.6.0">
                  <p:embed/>
                </p:oleObj>
              </mc:Choice>
              <mc:Fallback>
                <p:oleObj name="CS ChemDraw Drawing" r:id="rId3" imgW="1302696" imgH="1366748" progId="ChemDraw.Document.6.0">
                  <p:embed/>
                  <p:pic>
                    <p:nvPicPr>
                      <p:cNvPr id="274434"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92280" y="116632"/>
                        <a:ext cx="1785950" cy="1872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Tree>
    <p:extLst>
      <p:ext uri="{BB962C8B-B14F-4D97-AF65-F5344CB8AC3E}">
        <p14:creationId xmlns:p14="http://schemas.microsoft.com/office/powerpoint/2010/main" val="84299855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107504" y="188640"/>
            <a:ext cx="8496944" cy="5276659"/>
          </a:xfrm>
        </p:spPr>
        <p:txBody>
          <a:bodyPr>
            <a:normAutofit fontScale="25000" lnSpcReduction="20000"/>
          </a:bodyPr>
          <a:lstStyle/>
          <a:p>
            <a:pPr marL="0" indent="0" algn="just">
              <a:lnSpc>
                <a:spcPct val="150000"/>
              </a:lnSpc>
              <a:spcAft>
                <a:spcPts val="0"/>
              </a:spcAft>
              <a:buNone/>
            </a:pPr>
            <a:r>
              <a:rPr lang="en-US" sz="7500" dirty="0">
                <a:effectLst/>
                <a:latin typeface="Cambria" panose="02040503050406030204" pitchFamily="18" charset="0"/>
                <a:ea typeface="Cambria" panose="02040503050406030204" pitchFamily="18" charset="0"/>
                <a:cs typeface="Times New Roman" panose="02020603050405020304" pitchFamily="18" charset="0"/>
              </a:rPr>
              <a:t> </a:t>
            </a:r>
            <a:endParaRPr lang="sr-Latn-RS" sz="7500" b="1" dirty="0">
              <a:solidFill>
                <a:schemeClr val="accent1">
                  <a:lumMod val="75000"/>
                </a:schemeClr>
              </a:solidFill>
              <a:effectLst/>
              <a:latin typeface="Cambria" panose="02040503050406030204" pitchFamily="18" charset="0"/>
              <a:ea typeface="Cambria" panose="02040503050406030204" pitchFamily="18" charset="0"/>
              <a:cs typeface="Times New Roman" panose="02020603050405020304" pitchFamily="18" charset="0"/>
            </a:endParaRPr>
          </a:p>
          <a:p>
            <a:pPr marL="0" indent="0" algn="just">
              <a:lnSpc>
                <a:spcPct val="150000"/>
              </a:lnSpc>
              <a:buNone/>
            </a:pPr>
            <a:endParaRPr lang="sr-Latn-RS" sz="1800" dirty="0">
              <a:effectLst/>
              <a:latin typeface="Cambria" panose="02040503050406030204" pitchFamily="18" charset="0"/>
              <a:ea typeface="Cambria" panose="02040503050406030204" pitchFamily="18" charset="0"/>
              <a:cs typeface="Times New Roman" panose="02020603050405020304" pitchFamily="18" charset="0"/>
            </a:endParaRPr>
          </a:p>
          <a:p>
            <a:pPr algn="just">
              <a:lnSpc>
                <a:spcPct val="150000"/>
              </a:lnSpc>
            </a:pPr>
            <a:endParaRPr lang="sr-Cyrl-RS" sz="68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algn="just">
              <a:lnSpc>
                <a:spcPct val="150000"/>
              </a:lnSpc>
            </a:pPr>
            <a:endParaRPr lang="sr-Cyrl-RS" sz="6800" dirty="0">
              <a:latin typeface="Cambria" panose="02040503050406030204" pitchFamily="18" charset="0"/>
              <a:ea typeface="Cambria" panose="02040503050406030204" pitchFamily="18" charset="0"/>
              <a:cs typeface="Times New Roman" panose="02020603050405020304" pitchFamily="18" charset="0"/>
            </a:endParaRPr>
          </a:p>
          <a:p>
            <a:pPr algn="just">
              <a:lnSpc>
                <a:spcPct val="150000"/>
              </a:lnSpc>
            </a:pPr>
            <a:endParaRPr lang="sr-Cyrl-RS" sz="68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algn="just">
              <a:lnSpc>
                <a:spcPct val="150000"/>
              </a:lnSpc>
            </a:pPr>
            <a:endParaRPr lang="sr-Cyrl-RS" sz="6800" dirty="0">
              <a:latin typeface="Cambria" panose="02040503050406030204" pitchFamily="18" charset="0"/>
              <a:ea typeface="Cambria" panose="02040503050406030204" pitchFamily="18" charset="0"/>
              <a:cs typeface="Times New Roman" panose="02020603050405020304" pitchFamily="18" charset="0"/>
            </a:endParaRPr>
          </a:p>
          <a:p>
            <a:pPr algn="just">
              <a:lnSpc>
                <a:spcPct val="150000"/>
              </a:lnSpc>
            </a:pPr>
            <a:r>
              <a:rPr lang="en-US" sz="7600" dirty="0" err="1">
                <a:solidFill>
                  <a:schemeClr val="tx1"/>
                </a:solidFill>
                <a:effectLst/>
                <a:latin typeface="Arial" pitchFamily="34" charset="0"/>
                <a:ea typeface="Cambria" panose="02040503050406030204" pitchFamily="18" charset="0"/>
                <a:cs typeface="Arial" pitchFamily="34" charset="0"/>
              </a:rPr>
              <a:t>Партициони</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коефицијент</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представља</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accent2">
                    <a:lumMod val="40000"/>
                    <a:lumOff val="60000"/>
                  </a:schemeClr>
                </a:solidFill>
                <a:effectLst/>
                <a:latin typeface="Arial" pitchFamily="34" charset="0"/>
                <a:ea typeface="Cambria" panose="02040503050406030204" pitchFamily="18" charset="0"/>
                <a:cs typeface="Arial" pitchFamily="34" charset="0"/>
              </a:rPr>
              <a:t>однос</a:t>
            </a:r>
            <a:r>
              <a:rPr lang="en-US" sz="76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r>
              <a:rPr lang="en-US" sz="7600" dirty="0" err="1">
                <a:solidFill>
                  <a:schemeClr val="accent2">
                    <a:lumMod val="40000"/>
                    <a:lumOff val="60000"/>
                  </a:schemeClr>
                </a:solidFill>
                <a:effectLst/>
                <a:latin typeface="Arial" pitchFamily="34" charset="0"/>
                <a:ea typeface="Cambria" panose="02040503050406030204" pitchFamily="18" charset="0"/>
                <a:cs typeface="Arial" pitchFamily="34" charset="0"/>
              </a:rPr>
              <a:t>концентрације</a:t>
            </a:r>
            <a:r>
              <a:rPr lang="en-US" sz="76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r>
              <a:rPr lang="en-US" sz="7600" dirty="0" err="1">
                <a:solidFill>
                  <a:schemeClr val="accent2">
                    <a:lumMod val="40000"/>
                    <a:lumOff val="60000"/>
                  </a:schemeClr>
                </a:solidFill>
                <a:effectLst/>
                <a:latin typeface="Arial" pitchFamily="34" charset="0"/>
                <a:ea typeface="Cambria" panose="02040503050406030204" pitchFamily="18" charset="0"/>
                <a:cs typeface="Arial" pitchFamily="34" charset="0"/>
              </a:rPr>
              <a:t>лека</a:t>
            </a:r>
            <a:r>
              <a:rPr lang="en-US" sz="7600" dirty="0">
                <a:solidFill>
                  <a:schemeClr val="accent2">
                    <a:lumMod val="40000"/>
                    <a:lumOff val="60000"/>
                  </a:schemeClr>
                </a:solidFill>
                <a:effectLst/>
                <a:latin typeface="Arial" pitchFamily="34" charset="0"/>
                <a:ea typeface="Cambria" panose="02040503050406030204" pitchFamily="18" charset="0"/>
                <a:cs typeface="Arial" pitchFamily="34" charset="0"/>
              </a:rPr>
              <a:t> у </a:t>
            </a:r>
            <a:r>
              <a:rPr lang="en-US" sz="7600" dirty="0" err="1">
                <a:solidFill>
                  <a:schemeClr val="accent2">
                    <a:lumMod val="40000"/>
                    <a:lumOff val="60000"/>
                  </a:schemeClr>
                </a:solidFill>
                <a:effectLst/>
                <a:latin typeface="Arial" pitchFamily="34" charset="0"/>
                <a:ea typeface="Cambria" panose="02040503050406030204" pitchFamily="18" charset="0"/>
                <a:cs typeface="Arial" pitchFamily="34" charset="0"/>
              </a:rPr>
              <a:t>липидној</a:t>
            </a:r>
            <a:r>
              <a:rPr lang="en-US" sz="7600" dirty="0">
                <a:solidFill>
                  <a:schemeClr val="accent2">
                    <a:lumMod val="40000"/>
                    <a:lumOff val="60000"/>
                  </a:schemeClr>
                </a:solidFill>
                <a:effectLst/>
                <a:latin typeface="Arial" pitchFamily="34" charset="0"/>
                <a:ea typeface="Cambria" panose="02040503050406030204" pitchFamily="18" charset="0"/>
                <a:cs typeface="Arial" pitchFamily="34" charset="0"/>
              </a:rPr>
              <a:t> и </a:t>
            </a:r>
            <a:r>
              <a:rPr lang="en-US" sz="7600" dirty="0" err="1">
                <a:solidFill>
                  <a:schemeClr val="accent2">
                    <a:lumMod val="40000"/>
                    <a:lumOff val="60000"/>
                  </a:schemeClr>
                </a:solidFill>
                <a:effectLst/>
                <a:latin typeface="Arial" pitchFamily="34" charset="0"/>
                <a:ea typeface="Cambria" panose="02040503050406030204" pitchFamily="18" charset="0"/>
                <a:cs typeface="Arial" pitchFamily="34" charset="0"/>
              </a:rPr>
              <a:t>воденој</a:t>
            </a:r>
            <a:r>
              <a:rPr lang="en-US" sz="76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r>
              <a:rPr lang="en-US" sz="7600" dirty="0" err="1">
                <a:solidFill>
                  <a:schemeClr val="accent2">
                    <a:lumMod val="40000"/>
                    <a:lumOff val="60000"/>
                  </a:schemeClr>
                </a:solidFill>
                <a:effectLst/>
                <a:latin typeface="Arial" pitchFamily="34" charset="0"/>
                <a:ea typeface="Cambria" panose="02040503050406030204" pitchFamily="18" charset="0"/>
                <a:cs typeface="Arial" pitchFamily="34" charset="0"/>
              </a:rPr>
              <a:t>фази</a:t>
            </a:r>
            <a:r>
              <a:rPr lang="en-US" sz="7600" dirty="0">
                <a:solidFill>
                  <a:schemeClr val="accent2">
                    <a:lumMod val="40000"/>
                    <a:lumOff val="60000"/>
                  </a:schemeClr>
                </a:solidFill>
                <a:effectLst/>
                <a:latin typeface="Arial" pitchFamily="34" charset="0"/>
                <a:ea typeface="Cambria" panose="02040503050406030204" pitchFamily="18" charset="0"/>
                <a:cs typeface="Arial" pitchFamily="34" charset="0"/>
              </a:rPr>
              <a:t> у </a:t>
            </a:r>
            <a:r>
              <a:rPr lang="en-US" sz="7600" dirty="0" err="1">
                <a:solidFill>
                  <a:schemeClr val="accent2">
                    <a:lumMod val="40000"/>
                    <a:lumOff val="60000"/>
                  </a:schemeClr>
                </a:solidFill>
                <a:effectLst/>
                <a:latin typeface="Arial" pitchFamily="34" charset="0"/>
                <a:ea typeface="Cambria" panose="02040503050406030204" pitchFamily="18" charset="0"/>
                <a:cs typeface="Arial" pitchFamily="34" charset="0"/>
              </a:rPr>
              <a:t>равнотежном</a:t>
            </a:r>
            <a:r>
              <a:rPr lang="en-US" sz="76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r>
              <a:rPr lang="en-US" sz="7600" dirty="0" err="1">
                <a:solidFill>
                  <a:schemeClr val="accent2">
                    <a:lumMod val="40000"/>
                    <a:lumOff val="60000"/>
                  </a:schemeClr>
                </a:solidFill>
                <a:effectLst/>
                <a:latin typeface="Arial" pitchFamily="34" charset="0"/>
                <a:ea typeface="Cambria" panose="02040503050406030204" pitchFamily="18" charset="0"/>
                <a:cs typeface="Arial" pitchFamily="34" charset="0"/>
              </a:rPr>
              <a:t>стању</a:t>
            </a:r>
            <a:r>
              <a:rPr lang="en-US" sz="76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endParaRPr lang="sr-Latn-RS" sz="7600" dirty="0">
              <a:solidFill>
                <a:schemeClr val="accent2">
                  <a:lumMod val="40000"/>
                  <a:lumOff val="60000"/>
                </a:schemeClr>
              </a:solidFill>
              <a:effectLst/>
              <a:latin typeface="Arial" pitchFamily="34" charset="0"/>
              <a:ea typeface="Cambria" panose="02040503050406030204" pitchFamily="18" charset="0"/>
              <a:cs typeface="Arial" pitchFamily="34" charset="0"/>
            </a:endParaRPr>
          </a:p>
          <a:p>
            <a:pPr marL="0" indent="0" algn="just">
              <a:lnSpc>
                <a:spcPct val="150000"/>
              </a:lnSpc>
              <a:buNone/>
            </a:pPr>
            <a:endParaRPr lang="sr-Cyrl-RS" sz="7600" dirty="0">
              <a:solidFill>
                <a:schemeClr val="tx1"/>
              </a:solidFill>
              <a:effectLst/>
              <a:latin typeface="Arial" pitchFamily="34" charset="0"/>
              <a:ea typeface="Cambria" panose="02040503050406030204" pitchFamily="18" charset="0"/>
              <a:cs typeface="Arial" pitchFamily="34" charset="0"/>
            </a:endParaRPr>
          </a:p>
          <a:p>
            <a:pPr marL="914400" lvl="1" indent="-514350" algn="ctr">
              <a:buNone/>
            </a:pPr>
            <a:r>
              <a:rPr lang="en-US" sz="7600" dirty="0">
                <a:solidFill>
                  <a:schemeClr val="tx1"/>
                </a:solidFill>
                <a:latin typeface="Arial" pitchFamily="34" charset="0"/>
                <a:ea typeface="Cambria" panose="02040503050406030204" pitchFamily="18" charset="0"/>
                <a:cs typeface="Arial" pitchFamily="34" charset="0"/>
              </a:rPr>
              <a:t>P = [C</a:t>
            </a:r>
            <a:r>
              <a:rPr lang="en-US" sz="7600" baseline="-25000" dirty="0">
                <a:solidFill>
                  <a:schemeClr val="tx1"/>
                </a:solidFill>
                <a:latin typeface="Arial" pitchFamily="34" charset="0"/>
                <a:ea typeface="Cambria" panose="02040503050406030204" pitchFamily="18" charset="0"/>
                <a:cs typeface="Arial" pitchFamily="34" charset="0"/>
              </a:rPr>
              <a:t>o </a:t>
            </a:r>
            <a:r>
              <a:rPr lang="en-US" sz="7600" dirty="0">
                <a:solidFill>
                  <a:schemeClr val="tx1"/>
                </a:solidFill>
                <a:latin typeface="Arial" pitchFamily="34" charset="0"/>
                <a:ea typeface="Cambria" panose="02040503050406030204" pitchFamily="18" charset="0"/>
                <a:cs typeface="Arial" pitchFamily="34" charset="0"/>
              </a:rPr>
              <a:t>]/[</a:t>
            </a:r>
            <a:r>
              <a:rPr lang="en-US" sz="7600" dirty="0" err="1">
                <a:solidFill>
                  <a:schemeClr val="tx1"/>
                </a:solidFill>
                <a:latin typeface="Arial" pitchFamily="34" charset="0"/>
                <a:ea typeface="Cambria" panose="02040503050406030204" pitchFamily="18" charset="0"/>
                <a:cs typeface="Arial" pitchFamily="34" charset="0"/>
              </a:rPr>
              <a:t>C</a:t>
            </a:r>
            <a:r>
              <a:rPr lang="en-US" sz="7600" baseline="-25000" dirty="0" err="1">
                <a:solidFill>
                  <a:schemeClr val="tx1"/>
                </a:solidFill>
                <a:latin typeface="Arial" pitchFamily="34" charset="0"/>
                <a:ea typeface="Cambria" panose="02040503050406030204" pitchFamily="18" charset="0"/>
                <a:cs typeface="Arial" pitchFamily="34" charset="0"/>
              </a:rPr>
              <a:t>w</a:t>
            </a:r>
            <a:r>
              <a:rPr lang="en-US" sz="7600" dirty="0">
                <a:solidFill>
                  <a:schemeClr val="tx1"/>
                </a:solidFill>
                <a:latin typeface="Arial" pitchFamily="34" charset="0"/>
                <a:ea typeface="Cambria" panose="02040503050406030204" pitchFamily="18" charset="0"/>
                <a:cs typeface="Arial" pitchFamily="34" charset="0"/>
              </a:rPr>
              <a:t>]</a:t>
            </a:r>
            <a:endParaRPr lang="sr-Cyrl-RS" sz="7600" dirty="0">
              <a:solidFill>
                <a:schemeClr val="tx1"/>
              </a:solidFill>
              <a:latin typeface="Arial" pitchFamily="34" charset="0"/>
              <a:ea typeface="Cambria" panose="02040503050406030204" pitchFamily="18" charset="0"/>
              <a:cs typeface="Arial" pitchFamily="34" charset="0"/>
            </a:endParaRPr>
          </a:p>
          <a:p>
            <a:pPr marL="914400" lvl="1" indent="-514350" algn="ctr">
              <a:buNone/>
            </a:pPr>
            <a:endParaRPr lang="en-US" sz="7600" dirty="0">
              <a:solidFill>
                <a:schemeClr val="tx1"/>
              </a:solidFill>
              <a:latin typeface="Arial" pitchFamily="34" charset="0"/>
              <a:ea typeface="Cambria" panose="02040503050406030204" pitchFamily="18" charset="0"/>
              <a:cs typeface="Arial" pitchFamily="34" charset="0"/>
            </a:endParaRPr>
          </a:p>
          <a:p>
            <a:pPr marL="914400" lvl="1" indent="-514350" algn="ctr">
              <a:buNone/>
            </a:pPr>
            <a:r>
              <a:rPr lang="en-US" sz="7600" dirty="0" err="1">
                <a:solidFill>
                  <a:schemeClr val="tx1"/>
                </a:solidFill>
                <a:latin typeface="Arial" pitchFamily="34" charset="0"/>
                <a:ea typeface="Cambria" panose="02040503050406030204" pitchFamily="18" charset="0"/>
                <a:cs typeface="Arial" pitchFamily="34" charset="0"/>
              </a:rPr>
              <a:t>LogP</a:t>
            </a:r>
            <a:r>
              <a:rPr lang="en-US" sz="7600" dirty="0">
                <a:solidFill>
                  <a:schemeClr val="tx1"/>
                </a:solidFill>
                <a:latin typeface="Arial" pitchFamily="34" charset="0"/>
                <a:ea typeface="Cambria" panose="02040503050406030204" pitchFamily="18" charset="0"/>
                <a:cs typeface="Arial" pitchFamily="34" charset="0"/>
              </a:rPr>
              <a:t> = Log[C</a:t>
            </a:r>
            <a:r>
              <a:rPr lang="en-US" sz="7600" baseline="-25000" dirty="0">
                <a:solidFill>
                  <a:schemeClr val="tx1"/>
                </a:solidFill>
                <a:latin typeface="Arial" pitchFamily="34" charset="0"/>
                <a:ea typeface="Cambria" panose="02040503050406030204" pitchFamily="18" charset="0"/>
                <a:cs typeface="Arial" pitchFamily="34" charset="0"/>
              </a:rPr>
              <a:t>o </a:t>
            </a:r>
            <a:r>
              <a:rPr lang="en-US" sz="7600" dirty="0">
                <a:solidFill>
                  <a:schemeClr val="tx1"/>
                </a:solidFill>
                <a:latin typeface="Arial" pitchFamily="34" charset="0"/>
                <a:ea typeface="Cambria" panose="02040503050406030204" pitchFamily="18" charset="0"/>
                <a:cs typeface="Arial" pitchFamily="34" charset="0"/>
              </a:rPr>
              <a:t>]/[</a:t>
            </a:r>
            <a:r>
              <a:rPr lang="en-US" sz="7600" dirty="0" err="1">
                <a:solidFill>
                  <a:schemeClr val="tx1"/>
                </a:solidFill>
                <a:latin typeface="Arial" pitchFamily="34" charset="0"/>
                <a:ea typeface="Cambria" panose="02040503050406030204" pitchFamily="18" charset="0"/>
                <a:cs typeface="Arial" pitchFamily="34" charset="0"/>
              </a:rPr>
              <a:t>C</a:t>
            </a:r>
            <a:r>
              <a:rPr lang="en-US" sz="7600" baseline="-25000" dirty="0" err="1">
                <a:solidFill>
                  <a:schemeClr val="tx1"/>
                </a:solidFill>
                <a:latin typeface="Arial" pitchFamily="34" charset="0"/>
                <a:ea typeface="Cambria" panose="02040503050406030204" pitchFamily="18" charset="0"/>
                <a:cs typeface="Arial" pitchFamily="34" charset="0"/>
              </a:rPr>
              <a:t>w</a:t>
            </a:r>
            <a:r>
              <a:rPr lang="en-US" sz="7600" dirty="0">
                <a:solidFill>
                  <a:schemeClr val="tx1"/>
                </a:solidFill>
                <a:latin typeface="Arial" pitchFamily="34" charset="0"/>
                <a:ea typeface="Cambria" panose="02040503050406030204" pitchFamily="18" charset="0"/>
                <a:cs typeface="Arial" pitchFamily="34" charset="0"/>
              </a:rPr>
              <a:t>].</a:t>
            </a:r>
          </a:p>
          <a:p>
            <a:pPr algn="just">
              <a:lnSpc>
                <a:spcPct val="150000"/>
              </a:lnSpc>
            </a:pPr>
            <a:endParaRPr lang="sr-Latn-RS" sz="7600" dirty="0">
              <a:solidFill>
                <a:schemeClr val="tx1"/>
              </a:solidFill>
              <a:effectLst/>
              <a:latin typeface="Arial" pitchFamily="34" charset="0"/>
              <a:ea typeface="Cambria" panose="02040503050406030204" pitchFamily="18" charset="0"/>
              <a:cs typeface="Arial" pitchFamily="34" charset="0"/>
            </a:endParaRPr>
          </a:p>
          <a:p>
            <a:pPr algn="just">
              <a:lnSpc>
                <a:spcPct val="150000"/>
              </a:lnSpc>
            </a:pPr>
            <a:r>
              <a:rPr lang="en-US" sz="7600" dirty="0" err="1">
                <a:solidFill>
                  <a:schemeClr val="tx1"/>
                </a:solidFill>
                <a:effectLst/>
                <a:latin typeface="Arial" pitchFamily="34" charset="0"/>
                <a:ea typeface="Cambria" panose="02040503050406030204" pitchFamily="18" charset="0"/>
                <a:cs typeface="Arial" pitchFamily="34" charset="0"/>
              </a:rPr>
              <a:t>Употребом</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смеше</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воде</a:t>
            </a:r>
            <a:r>
              <a:rPr lang="en-US" sz="7600" dirty="0">
                <a:solidFill>
                  <a:schemeClr val="tx1"/>
                </a:solidFill>
                <a:effectLst/>
                <a:latin typeface="Arial" pitchFamily="34" charset="0"/>
                <a:ea typeface="Cambria" panose="02040503050406030204" pitchFamily="18" charset="0"/>
                <a:cs typeface="Arial" pitchFamily="34" charset="0"/>
              </a:rPr>
              <a:t> и </a:t>
            </a:r>
            <a:r>
              <a:rPr lang="en-US" sz="7600" dirty="0" err="1">
                <a:solidFill>
                  <a:schemeClr val="tx1"/>
                </a:solidFill>
                <a:effectLst/>
                <a:latin typeface="Arial" pitchFamily="34" charset="0"/>
                <a:ea typeface="Cambria" panose="02040503050406030204" pitchFamily="18" charset="0"/>
                <a:cs typeface="Arial" pitchFamily="34" charset="0"/>
              </a:rPr>
              <a:t>октанола</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формира</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се</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двофазни</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систем</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који</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омогућава</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утврђивање</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афинитета</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лека</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ка</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воденој</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хидрофилној</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или</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органској</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хидрофобној</a:t>
            </a:r>
            <a:r>
              <a:rPr lang="en-US" sz="7600" dirty="0">
                <a:solidFill>
                  <a:schemeClr val="tx1"/>
                </a:solidFill>
                <a:effectLst/>
                <a:latin typeface="Arial" pitchFamily="34" charset="0"/>
                <a:ea typeface="Cambria" panose="02040503050406030204" pitchFamily="18" charset="0"/>
                <a:cs typeface="Arial" pitchFamily="34" charset="0"/>
              </a:rPr>
              <a:t> и </a:t>
            </a:r>
            <a:r>
              <a:rPr lang="en-US" sz="7600" dirty="0" err="1">
                <a:solidFill>
                  <a:schemeClr val="tx1"/>
                </a:solidFill>
                <a:effectLst/>
                <a:latin typeface="Arial" pitchFamily="34" charset="0"/>
                <a:ea typeface="Cambria" panose="02040503050406030204" pitchFamily="18" charset="0"/>
                <a:cs typeface="Arial" pitchFamily="34" charset="0"/>
              </a:rPr>
              <a:t>липофилној</a:t>
            </a:r>
            <a:r>
              <a:rPr lang="en-US" sz="7600" dirty="0">
                <a:solidFill>
                  <a:schemeClr val="tx1"/>
                </a:solidFill>
                <a:effectLst/>
                <a:latin typeface="Arial" pitchFamily="34" charset="0"/>
                <a:ea typeface="Cambria" panose="02040503050406030204" pitchFamily="18" charset="0"/>
                <a:cs typeface="Arial" pitchFamily="34" charset="0"/>
              </a:rPr>
              <a:t>) </a:t>
            </a:r>
            <a:r>
              <a:rPr lang="en-US" sz="7600" dirty="0" err="1">
                <a:solidFill>
                  <a:schemeClr val="tx1"/>
                </a:solidFill>
                <a:effectLst/>
                <a:latin typeface="Arial" pitchFamily="34" charset="0"/>
                <a:ea typeface="Cambria" panose="02040503050406030204" pitchFamily="18" charset="0"/>
                <a:cs typeface="Arial" pitchFamily="34" charset="0"/>
              </a:rPr>
              <a:t>фази</a:t>
            </a:r>
            <a:r>
              <a:rPr lang="en-US" sz="7600" dirty="0">
                <a:solidFill>
                  <a:schemeClr val="tx1"/>
                </a:solidFill>
                <a:effectLst/>
                <a:latin typeface="Arial" pitchFamily="34" charset="0"/>
                <a:ea typeface="Cambria" panose="02040503050406030204" pitchFamily="18" charset="0"/>
                <a:cs typeface="Arial" pitchFamily="34" charset="0"/>
              </a:rPr>
              <a:t>. </a:t>
            </a:r>
            <a:endParaRPr lang="sr-Cyrl-RS" sz="7600" dirty="0">
              <a:solidFill>
                <a:schemeClr val="tx1"/>
              </a:solidFill>
              <a:effectLst/>
              <a:latin typeface="Arial" pitchFamily="34" charset="0"/>
              <a:ea typeface="Cambria" panose="02040503050406030204" pitchFamily="18" charset="0"/>
              <a:cs typeface="Arial" pitchFamily="34" charset="0"/>
            </a:endParaRPr>
          </a:p>
          <a:p>
            <a:pPr algn="just">
              <a:lnSpc>
                <a:spcPct val="150000"/>
              </a:lnSpc>
            </a:pPr>
            <a:endParaRPr lang="sr-Latn-RS" sz="68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marL="0" indent="0" algn="just">
              <a:lnSpc>
                <a:spcPct val="150000"/>
              </a:lnSpc>
              <a:spcAft>
                <a:spcPts val="0"/>
              </a:spcAft>
              <a:buNone/>
            </a:pPr>
            <a:endParaRPr lang="en-US" sz="2200" dirty="0">
              <a:solidFill>
                <a:schemeClr val="accent1">
                  <a:lumMod val="75000"/>
                </a:schemeClr>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dirty="0"/>
          </a:p>
        </p:txBody>
      </p:sp>
      <p:sp>
        <p:nvSpPr>
          <p:cNvPr id="4"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dirty="0">
                <a:solidFill>
                  <a:schemeClr val="accent2">
                    <a:lumMod val="40000"/>
                    <a:lumOff val="60000"/>
                  </a:schemeClr>
                </a:solidFill>
                <a:latin typeface="Arial" pitchFamily="34" charset="0"/>
                <a:ea typeface="Cambria" panose="02040503050406030204" pitchFamily="18" charset="0"/>
                <a:cs typeface="Arial" pitchFamily="34" charset="0"/>
              </a:rPr>
              <a:t>Партициони коефицијент и коефицијент дистрибуције</a:t>
            </a:r>
            <a:endParaRPr lang="en-US" sz="3300" dirty="0">
              <a:solidFill>
                <a:schemeClr val="accent2">
                  <a:lumMod val="40000"/>
                  <a:lumOff val="60000"/>
                </a:schemeClr>
              </a:solidFill>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34785520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14808" y="548680"/>
            <a:ext cx="8589640" cy="5904656"/>
          </a:xfrm>
        </p:spPr>
        <p:txBody>
          <a:bodyPr>
            <a:normAutofit fontScale="85000" lnSpcReduction="20000"/>
          </a:bodyPr>
          <a:lstStyle/>
          <a:p>
            <a:pPr indent="457200" algn="just">
              <a:lnSpc>
                <a:spcPct val="150000"/>
              </a:lnSpc>
              <a:spcAft>
                <a:spcPts val="1000"/>
              </a:spcAft>
            </a:pPr>
            <a:endParaRPr lang="sr-Cyrl-RS" sz="2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indent="0" algn="just">
              <a:lnSpc>
                <a:spcPct val="150000"/>
              </a:lnSpc>
              <a:spcAft>
                <a:spcPts val="1000"/>
              </a:spcAft>
              <a:buNone/>
            </a:pPr>
            <a:endParaRPr lang="sr-Cyrl-RS" sz="2000" dirty="0">
              <a:solidFill>
                <a:schemeClr val="tx1"/>
              </a:solidFill>
              <a:effectLst/>
              <a:latin typeface="Arial" pitchFamily="34" charset="0"/>
              <a:ea typeface="Cambria" panose="02040503050406030204" pitchFamily="18" charset="0"/>
              <a:cs typeface="Arial" pitchFamily="34" charset="0"/>
            </a:endParaRPr>
          </a:p>
          <a:p>
            <a:pPr indent="0" algn="just">
              <a:lnSpc>
                <a:spcPct val="150000"/>
              </a:lnSpc>
              <a:spcAft>
                <a:spcPts val="1000"/>
              </a:spcAft>
              <a:buNone/>
            </a:pPr>
            <a:endParaRPr lang="sr-Cyrl-RS" sz="2000" dirty="0">
              <a:solidFill>
                <a:schemeClr val="tx1"/>
              </a:solidFill>
              <a:effectLst/>
              <a:latin typeface="Arial" pitchFamily="34" charset="0"/>
              <a:ea typeface="Cambria" panose="02040503050406030204" pitchFamily="18" charset="0"/>
              <a:cs typeface="Arial" pitchFamily="34" charset="0"/>
            </a:endParaRPr>
          </a:p>
          <a:p>
            <a:r>
              <a:rPr lang="sr-Cyrl-CS" sz="2100" dirty="0">
                <a:latin typeface="Arial" pitchFamily="34" charset="0"/>
                <a:cs typeface="Arial" pitchFamily="34" charset="0"/>
              </a:rPr>
              <a:t>Комплексирање је процес у коме се лековита супстанца везује у комплекс са помоћним материјама или састојцима гастроинтестиналног тракта (ГИТ-а). </a:t>
            </a:r>
          </a:p>
          <a:p>
            <a:endParaRPr lang="sr-Cyrl-CS" sz="2100" dirty="0">
              <a:latin typeface="Arial" pitchFamily="34" charset="0"/>
              <a:cs typeface="Arial" pitchFamily="34" charset="0"/>
            </a:endParaRPr>
          </a:p>
          <a:p>
            <a:endParaRPr lang="sr-Cyrl-CS" sz="2100" dirty="0">
              <a:latin typeface="Arial" pitchFamily="34" charset="0"/>
              <a:cs typeface="Arial" pitchFamily="34" charset="0"/>
            </a:endParaRPr>
          </a:p>
          <a:p>
            <a:r>
              <a:rPr lang="sr-Cyrl-CS" sz="2100" dirty="0">
                <a:latin typeface="Arial" pitchFamily="34" charset="0"/>
                <a:cs typeface="Arial" pitchFamily="34" charset="0"/>
              </a:rPr>
              <a:t>Молекуларни комплекси се држе слабим везама, попут водоничних веза. </a:t>
            </a:r>
          </a:p>
          <a:p>
            <a:endParaRPr lang="sr-Cyrl-CS" sz="2100" dirty="0">
              <a:latin typeface="Arial" pitchFamily="34" charset="0"/>
              <a:cs typeface="Arial" pitchFamily="34" charset="0"/>
            </a:endParaRPr>
          </a:p>
          <a:p>
            <a:r>
              <a:rPr lang="sr-Cyrl-CS" sz="2100" dirty="0">
                <a:latin typeface="Arial" pitchFamily="34" charset="0"/>
                <a:cs typeface="Arial" pitchFamily="34" charset="0"/>
              </a:rPr>
              <a:t>Ако је настали комплекс довољно растворљив у биолошким течностима, везивање је реверзибилно и долази до одложеног деловања. </a:t>
            </a:r>
          </a:p>
          <a:p>
            <a:endParaRPr lang="sr-Cyrl-CS" sz="2100" dirty="0">
              <a:latin typeface="Arial" pitchFamily="34" charset="0"/>
              <a:cs typeface="Arial" pitchFamily="34" charset="0"/>
            </a:endParaRPr>
          </a:p>
          <a:p>
            <a:r>
              <a:rPr lang="sr-Cyrl-CS" sz="2100" dirty="0">
                <a:latin typeface="Arial" pitchFamily="34" charset="0"/>
                <a:cs typeface="Arial" pitchFamily="34" charset="0"/>
              </a:rPr>
              <a:t>Ако је везивање иреверзибилно а настали комплекс тешко растворан, онда изостаје апсорпција па самим тим и терапијски ефекат. </a:t>
            </a:r>
          </a:p>
          <a:p>
            <a:endParaRPr lang="sr-Cyrl-CS" sz="2100" dirty="0">
              <a:latin typeface="Arial" pitchFamily="34" charset="0"/>
              <a:cs typeface="Arial" pitchFamily="34" charset="0"/>
            </a:endParaRPr>
          </a:p>
          <a:p>
            <a:endParaRPr lang="sr-Cyrl-CS" sz="2100" dirty="0">
              <a:latin typeface="Arial" pitchFamily="34" charset="0"/>
              <a:cs typeface="Arial" pitchFamily="34" charset="0"/>
            </a:endParaRPr>
          </a:p>
          <a:p>
            <a:endParaRPr lang="sr-Cyrl-CS" sz="2100" dirty="0">
              <a:latin typeface="Arial" pitchFamily="34" charset="0"/>
              <a:cs typeface="Arial" pitchFamily="34" charset="0"/>
            </a:endParaRPr>
          </a:p>
          <a:p>
            <a:r>
              <a:rPr lang="sr-Cyrl-CS" sz="1800" dirty="0">
                <a:latin typeface="Arial" pitchFamily="34" charset="0"/>
                <a:cs typeface="Arial" pitchFamily="34" charset="0"/>
              </a:rPr>
              <a:t>	</a:t>
            </a:r>
            <a:endParaRPr lang="en-US" sz="2200" dirty="0">
              <a:solidFill>
                <a:schemeClr val="accent1">
                  <a:lumMod val="75000"/>
                </a:schemeClr>
              </a:solidFill>
              <a:effectLst/>
              <a:latin typeface="Arial" pitchFamily="34" charset="0"/>
              <a:ea typeface="Cambria" panose="02040503050406030204" pitchFamily="18" charset="0"/>
              <a:cs typeface="Arial" pitchFamily="34" charset="0"/>
            </a:endParaRPr>
          </a:p>
          <a:p>
            <a:endParaRPr lang="en-US" dirty="0"/>
          </a:p>
        </p:txBody>
      </p:sp>
      <p:sp>
        <p:nvSpPr>
          <p:cNvPr id="4"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dirty="0">
                <a:solidFill>
                  <a:schemeClr val="accent2">
                    <a:lumMod val="40000"/>
                    <a:lumOff val="60000"/>
                  </a:schemeClr>
                </a:solidFill>
                <a:latin typeface="Arial" pitchFamily="34" charset="0"/>
                <a:ea typeface="Cambria" panose="02040503050406030204" pitchFamily="18" charset="0"/>
                <a:cs typeface="Arial" pitchFamily="34" charset="0"/>
              </a:rPr>
              <a:t>Комплексирање</a:t>
            </a:r>
            <a:endParaRPr lang="en-US" sz="3300" dirty="0">
              <a:solidFill>
                <a:schemeClr val="accent2">
                  <a:lumMod val="40000"/>
                  <a:lumOff val="60000"/>
                </a:schemeClr>
              </a:solidFill>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41678350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14808" y="548680"/>
            <a:ext cx="8589640" cy="5904656"/>
          </a:xfrm>
        </p:spPr>
        <p:txBody>
          <a:bodyPr>
            <a:normAutofit fontScale="85000" lnSpcReduction="20000"/>
          </a:bodyPr>
          <a:lstStyle/>
          <a:p>
            <a:pPr indent="0" algn="just">
              <a:lnSpc>
                <a:spcPct val="150000"/>
              </a:lnSpc>
              <a:spcAft>
                <a:spcPts val="1000"/>
              </a:spcAft>
              <a:buNone/>
            </a:pPr>
            <a:endParaRPr lang="sr-Cyrl-RS" sz="2100" dirty="0">
              <a:solidFill>
                <a:schemeClr val="tx1"/>
              </a:solidFill>
              <a:effectLst/>
              <a:latin typeface="Arial" pitchFamily="34" charset="0"/>
              <a:ea typeface="Cambria" panose="02040503050406030204" pitchFamily="18" charset="0"/>
              <a:cs typeface="Arial" pitchFamily="34" charset="0"/>
            </a:endParaRPr>
          </a:p>
          <a:p>
            <a:r>
              <a:rPr lang="sr-Cyrl-CS" sz="2100" dirty="0">
                <a:latin typeface="Arial" pitchFamily="34" charset="0"/>
                <a:cs typeface="Arial" pitchFamily="34" charset="0"/>
              </a:rPr>
              <a:t>Комплекси се најчешће формирају између лековитих супстанци и макромолекула као што су: деривати целулозе, гуме, циклодекстрини великих молекулских маса и др.</a:t>
            </a:r>
          </a:p>
          <a:p>
            <a:endParaRPr lang="sr-Cyrl-RS" sz="2100" dirty="0">
              <a:latin typeface="Arial" pitchFamily="34" charset="0"/>
              <a:cs typeface="Arial" pitchFamily="34" charset="0"/>
            </a:endParaRPr>
          </a:p>
          <a:p>
            <a:endParaRPr lang="en-US" sz="2100" dirty="0">
              <a:latin typeface="Arial" pitchFamily="34" charset="0"/>
              <a:cs typeface="Arial" pitchFamily="34" charset="0"/>
            </a:endParaRPr>
          </a:p>
          <a:p>
            <a:pPr marL="64008" indent="0">
              <a:buNone/>
            </a:pPr>
            <a:r>
              <a:rPr lang="sr-Cyrl-CS" sz="2100" dirty="0">
                <a:latin typeface="Arial" pitchFamily="34" charset="0"/>
                <a:cs typeface="Arial" pitchFamily="34" charset="0"/>
              </a:rPr>
              <a:t>Комплексирање се користи када:</a:t>
            </a:r>
          </a:p>
          <a:p>
            <a:endParaRPr lang="sr-Cyrl-CS" sz="2100" dirty="0">
              <a:latin typeface="Arial" pitchFamily="34" charset="0"/>
              <a:cs typeface="Arial" pitchFamily="34" charset="0"/>
            </a:endParaRPr>
          </a:p>
          <a:p>
            <a:r>
              <a:rPr lang="sr-Cyrl-CS" sz="2100" dirty="0">
                <a:latin typeface="Arial" pitchFamily="34" charset="0"/>
                <a:cs typeface="Arial" pitchFamily="34" charset="0"/>
              </a:rPr>
              <a:t> супстанца јако иритира слузницу дигестивног тракта (као што је случај са препаратима гвожђа) или ако супстанца која се примењује споља боји кожу (као што је случај са јодом који се зато комплексира са поливинил пиролидоном). </a:t>
            </a:r>
          </a:p>
          <a:p>
            <a:endParaRPr lang="sr-Cyrl-CS" sz="2100" dirty="0">
              <a:latin typeface="Arial" pitchFamily="34" charset="0"/>
              <a:cs typeface="Arial" pitchFamily="34" charset="0"/>
            </a:endParaRPr>
          </a:p>
          <a:p>
            <a:endParaRPr lang="sr-Cyrl-CS" sz="2100" dirty="0">
              <a:latin typeface="Arial" pitchFamily="34" charset="0"/>
              <a:cs typeface="Arial" pitchFamily="34" charset="0"/>
            </a:endParaRPr>
          </a:p>
          <a:p>
            <a:r>
              <a:rPr lang="sr-Cyrl-CS" sz="2100" dirty="0">
                <a:latin typeface="Arial" pitchFamily="34" charset="0"/>
                <a:cs typeface="Arial" pitchFamily="34" charset="0"/>
              </a:rPr>
              <a:t>Образовање комплекса са макромолекулима користи се и за постизање успорене апсорпције, односно продуженог деловања лековите супстанце.</a:t>
            </a:r>
            <a:endParaRPr lang="en-US" sz="2100" dirty="0">
              <a:latin typeface="Arial" pitchFamily="34" charset="0"/>
              <a:cs typeface="Arial" pitchFamily="34" charset="0"/>
            </a:endParaRPr>
          </a:p>
          <a:p>
            <a:endParaRPr lang="sr-Cyrl-CS" sz="2100" dirty="0">
              <a:latin typeface="Arial" pitchFamily="34" charset="0"/>
              <a:cs typeface="Arial" pitchFamily="34" charset="0"/>
            </a:endParaRPr>
          </a:p>
          <a:p>
            <a:endParaRPr lang="sr-Cyrl-CS" sz="2100" dirty="0">
              <a:latin typeface="Arial" pitchFamily="34" charset="0"/>
              <a:cs typeface="Arial" pitchFamily="34" charset="0"/>
            </a:endParaRPr>
          </a:p>
          <a:p>
            <a:endParaRPr lang="sr-Cyrl-CS" sz="2100" dirty="0">
              <a:latin typeface="Arial" pitchFamily="34" charset="0"/>
              <a:cs typeface="Arial" pitchFamily="34" charset="0"/>
            </a:endParaRPr>
          </a:p>
          <a:p>
            <a:r>
              <a:rPr lang="sr-Cyrl-CS" sz="1800" dirty="0">
                <a:latin typeface="Arial" pitchFamily="34" charset="0"/>
                <a:cs typeface="Arial" pitchFamily="34" charset="0"/>
              </a:rPr>
              <a:t>	</a:t>
            </a:r>
            <a:endParaRPr lang="en-US" sz="2200" dirty="0">
              <a:solidFill>
                <a:schemeClr val="accent1">
                  <a:lumMod val="75000"/>
                </a:schemeClr>
              </a:solidFill>
              <a:effectLst/>
              <a:latin typeface="Arial" pitchFamily="34" charset="0"/>
              <a:ea typeface="Cambria" panose="02040503050406030204" pitchFamily="18" charset="0"/>
              <a:cs typeface="Arial" pitchFamily="34" charset="0"/>
            </a:endParaRPr>
          </a:p>
          <a:p>
            <a:endParaRPr lang="en-US" dirty="0"/>
          </a:p>
        </p:txBody>
      </p:sp>
    </p:spTree>
    <p:extLst>
      <p:ext uri="{BB962C8B-B14F-4D97-AF65-F5344CB8AC3E}">
        <p14:creationId xmlns:p14="http://schemas.microsoft.com/office/powerpoint/2010/main" val="3947758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a:buNone/>
            </a:pPr>
            <a:r>
              <a:rPr lang="sr-Cyrl-RS" sz="2200" dirty="0">
                <a:latin typeface="Cambria" pitchFamily="18" charset="0"/>
                <a:cs typeface="Arial" pitchFamily="34" charset="0"/>
              </a:rPr>
              <a:t>Садржа</a:t>
            </a:r>
            <a:r>
              <a:rPr lang="sr-Cyrl-RS" sz="2200" dirty="0">
                <a:latin typeface="Cambria" pitchFamily="18" charset="0"/>
              </a:rPr>
              <a:t>ј</a:t>
            </a:r>
          </a:p>
          <a:p>
            <a:pPr>
              <a:buNone/>
            </a:pPr>
            <a:endParaRPr lang="sr-Cyrl-RS" dirty="0">
              <a:latin typeface="Cambria" pitchFamily="18" charset="0"/>
            </a:endParaRPr>
          </a:p>
          <a:p>
            <a:r>
              <a:rPr lang="sr-Cyrl-RS" sz="2400" dirty="0">
                <a:latin typeface="Cambria" pitchFamily="18" charset="0"/>
                <a:cs typeface="Arial" pitchFamily="34" charset="0"/>
              </a:rPr>
              <a:t>Физичко-хемијски фактори који утичу на апсорпцију лекова</a:t>
            </a:r>
          </a:p>
          <a:p>
            <a:r>
              <a:rPr lang="sr-Cyrl-RS" sz="2400" dirty="0">
                <a:latin typeface="Cambria" pitchFamily="18" charset="0"/>
                <a:cs typeface="Arial" pitchFamily="34" charset="0"/>
              </a:rPr>
              <a:t>Технике за побољшање растворљивости лекова</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14808" y="548680"/>
            <a:ext cx="8589640" cy="5904656"/>
          </a:xfrm>
        </p:spPr>
        <p:txBody>
          <a:bodyPr>
            <a:normAutofit fontScale="92500"/>
          </a:bodyPr>
          <a:lstStyle/>
          <a:p>
            <a:pPr indent="457200" algn="just">
              <a:lnSpc>
                <a:spcPct val="150000"/>
              </a:lnSpc>
              <a:spcAft>
                <a:spcPts val="1000"/>
              </a:spcAft>
            </a:pPr>
            <a:endParaRPr lang="sr-Cyrl-RS" sz="2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indent="0" algn="just">
              <a:lnSpc>
                <a:spcPct val="150000"/>
              </a:lnSpc>
              <a:spcAft>
                <a:spcPts val="1000"/>
              </a:spcAft>
              <a:buNone/>
            </a:pPr>
            <a:endParaRPr lang="sr-Cyrl-CS" sz="2400" dirty="0"/>
          </a:p>
          <a:p>
            <a:pPr indent="0" algn="just">
              <a:lnSpc>
                <a:spcPct val="120000"/>
              </a:lnSpc>
              <a:spcAft>
                <a:spcPts val="1000"/>
              </a:spcAft>
              <a:buNone/>
            </a:pPr>
            <a:r>
              <a:rPr lang="sr-Cyrl-CS" sz="2100" dirty="0">
                <a:latin typeface="Arial" pitchFamily="34" charset="0"/>
                <a:cs typeface="Arial" pitchFamily="34" charset="0"/>
              </a:rPr>
              <a:t>Процес у којем се лековита супстанца адсорбује на површину помоћних материја јаким силама што онемогућава растварање и апсорпцију лековите супстанце.</a:t>
            </a:r>
          </a:p>
          <a:p>
            <a:pPr indent="0" algn="just">
              <a:lnSpc>
                <a:spcPct val="120000"/>
              </a:lnSpc>
              <a:spcAft>
                <a:spcPts val="1000"/>
              </a:spcAft>
              <a:buNone/>
            </a:pPr>
            <a:endParaRPr lang="en-US" sz="2100" dirty="0">
              <a:latin typeface="Arial" pitchFamily="34" charset="0"/>
              <a:cs typeface="Arial" pitchFamily="34" charset="0"/>
            </a:endParaRPr>
          </a:p>
          <a:p>
            <a:pPr>
              <a:lnSpc>
                <a:spcPct val="120000"/>
              </a:lnSpc>
            </a:pPr>
            <a:r>
              <a:rPr lang="sr-Cyrl-CS" sz="2100" dirty="0">
                <a:latin typeface="Arial" pitchFamily="34" charset="0"/>
                <a:cs typeface="Arial" pitchFamily="34" charset="0"/>
              </a:rPr>
              <a:t>Код тровања супстанцама када се као антидот даје средство које ту супстанцу адсорбује (активни угаљ) и тако спречава њено растварање и апсорпцију. </a:t>
            </a:r>
          </a:p>
          <a:p>
            <a:pPr>
              <a:lnSpc>
                <a:spcPct val="120000"/>
              </a:lnSpc>
            </a:pPr>
            <a:endParaRPr lang="sr-Cyrl-CS" sz="2100" dirty="0">
              <a:latin typeface="Arial" pitchFamily="34" charset="0"/>
              <a:cs typeface="Arial" pitchFamily="34" charset="0"/>
            </a:endParaRPr>
          </a:p>
          <a:p>
            <a:pPr>
              <a:lnSpc>
                <a:spcPct val="120000"/>
              </a:lnSpc>
            </a:pPr>
            <a:r>
              <a:rPr lang="sr-Cyrl-CS" sz="2100" dirty="0">
                <a:latin typeface="Arial" pitchFamily="34" charset="0"/>
                <a:cs typeface="Arial" pitchFamily="34" charset="0"/>
              </a:rPr>
              <a:t>Када се жели продужени ефекат- лековити облик се формулише тако да се лековита супстанца адсорбује на одговарајући адсорбенс и са њега постепено у организам десорбује и испољава дејство. </a:t>
            </a:r>
            <a:endParaRPr lang="en-US" sz="2100" dirty="0">
              <a:latin typeface="Arial" pitchFamily="34" charset="0"/>
              <a:cs typeface="Arial" pitchFamily="34" charset="0"/>
            </a:endParaRPr>
          </a:p>
          <a:p>
            <a:pPr marL="64008" indent="0">
              <a:buNone/>
            </a:pPr>
            <a:endParaRPr lang="en-US" sz="2100" dirty="0">
              <a:latin typeface="Arial" pitchFamily="34" charset="0"/>
              <a:cs typeface="Arial" pitchFamily="34" charset="0"/>
            </a:endParaRPr>
          </a:p>
          <a:p>
            <a:endParaRPr lang="en-US" dirty="0"/>
          </a:p>
        </p:txBody>
      </p:sp>
      <p:sp>
        <p:nvSpPr>
          <p:cNvPr id="4"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dirty="0">
                <a:solidFill>
                  <a:schemeClr val="accent2">
                    <a:lumMod val="40000"/>
                    <a:lumOff val="60000"/>
                  </a:schemeClr>
                </a:solidFill>
                <a:latin typeface="Arial" pitchFamily="34" charset="0"/>
                <a:ea typeface="Cambria" panose="02040503050406030204" pitchFamily="18" charset="0"/>
                <a:cs typeface="Arial" pitchFamily="34" charset="0"/>
              </a:rPr>
              <a:t>Адсорпција</a:t>
            </a:r>
            <a:endParaRPr lang="en-US" sz="3300" dirty="0">
              <a:solidFill>
                <a:schemeClr val="accent2">
                  <a:lumMod val="40000"/>
                  <a:lumOff val="60000"/>
                </a:schemeClr>
              </a:solidFill>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38534333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14808" y="548680"/>
            <a:ext cx="8589640" cy="5904656"/>
          </a:xfrm>
        </p:spPr>
        <p:txBody>
          <a:bodyPr>
            <a:normAutofit/>
          </a:bodyPr>
          <a:lstStyle/>
          <a:p>
            <a:pPr indent="457200" algn="just">
              <a:lnSpc>
                <a:spcPct val="150000"/>
              </a:lnSpc>
              <a:spcAft>
                <a:spcPts val="1000"/>
              </a:spcAft>
            </a:pPr>
            <a:endParaRPr lang="sr-Cyrl-RS" sz="2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indent="0" algn="just">
              <a:lnSpc>
                <a:spcPct val="150000"/>
              </a:lnSpc>
              <a:spcAft>
                <a:spcPts val="1000"/>
              </a:spcAft>
              <a:buNone/>
            </a:pPr>
            <a:endParaRPr lang="sr-Cyrl-RS" sz="1900" dirty="0">
              <a:solidFill>
                <a:schemeClr val="tx1"/>
              </a:solidFill>
              <a:effectLst/>
              <a:latin typeface="Arial" pitchFamily="34" charset="0"/>
              <a:ea typeface="Cambria" panose="02040503050406030204" pitchFamily="18" charset="0"/>
              <a:cs typeface="Arial" pitchFamily="34" charset="0"/>
            </a:endParaRPr>
          </a:p>
          <a:p>
            <a:r>
              <a:rPr lang="ru-RU" sz="1900" dirty="0">
                <a:latin typeface="Arial" pitchFamily="34" charset="0"/>
                <a:cs typeface="Arial" pitchFamily="34" charset="0"/>
              </a:rPr>
              <a:t>Брзина дифузије, растворљивост и брзина пражњења желуца су обрнуто пропорционалне вискозитету. </a:t>
            </a:r>
          </a:p>
          <a:p>
            <a:endParaRPr lang="ru-RU" sz="1900" dirty="0">
              <a:latin typeface="Arial" pitchFamily="34" charset="0"/>
              <a:cs typeface="Arial" pitchFamily="34" charset="0"/>
            </a:endParaRPr>
          </a:p>
          <a:p>
            <a:r>
              <a:rPr lang="ru-RU" sz="1900" dirty="0">
                <a:latin typeface="Arial" pitchFamily="34" charset="0"/>
                <a:cs typeface="Arial" pitchFamily="34" charset="0"/>
              </a:rPr>
              <a:t>Из овог разлога, вискозитет течних препарата као што су раствори, суспензије или емулзије може да утиче на апсорпцију лековите супстанце.</a:t>
            </a:r>
          </a:p>
          <a:p>
            <a:endParaRPr lang="ru-RU" sz="1900" dirty="0">
              <a:latin typeface="Arial" pitchFamily="34" charset="0"/>
              <a:cs typeface="Arial" pitchFamily="34" charset="0"/>
            </a:endParaRPr>
          </a:p>
          <a:p>
            <a:r>
              <a:rPr lang="ru-RU" sz="1900" dirty="0">
                <a:latin typeface="Arial" pitchFamily="34" charset="0"/>
                <a:cs typeface="Arial" pitchFamily="34" charset="0"/>
              </a:rPr>
              <a:t> Ова појава се користи у формулацији препарата са продуженим деловањем.</a:t>
            </a:r>
            <a:endParaRPr lang="en-US" sz="1900" dirty="0">
              <a:latin typeface="Arial" pitchFamily="34" charset="0"/>
              <a:cs typeface="Arial" pitchFamily="34" charset="0"/>
            </a:endParaRPr>
          </a:p>
          <a:p>
            <a:endParaRPr lang="en-US" dirty="0"/>
          </a:p>
        </p:txBody>
      </p:sp>
      <p:sp>
        <p:nvSpPr>
          <p:cNvPr id="4"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dirty="0">
                <a:solidFill>
                  <a:schemeClr val="accent2">
                    <a:lumMod val="40000"/>
                    <a:lumOff val="60000"/>
                  </a:schemeClr>
                </a:solidFill>
                <a:latin typeface="Arial" pitchFamily="34" charset="0"/>
                <a:ea typeface="Cambria" panose="02040503050406030204" pitchFamily="18" charset="0"/>
                <a:cs typeface="Arial" pitchFamily="34" charset="0"/>
              </a:rPr>
              <a:t>Вискозитет</a:t>
            </a:r>
            <a:endParaRPr lang="en-US" sz="3300" dirty="0">
              <a:solidFill>
                <a:schemeClr val="accent2">
                  <a:lumMod val="40000"/>
                  <a:lumOff val="60000"/>
                </a:schemeClr>
              </a:solidFill>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2437503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14808" y="548680"/>
            <a:ext cx="8589640" cy="5904656"/>
          </a:xfrm>
        </p:spPr>
        <p:txBody>
          <a:bodyPr>
            <a:normAutofit fontScale="77500" lnSpcReduction="20000"/>
          </a:bodyPr>
          <a:lstStyle/>
          <a:p>
            <a:pPr indent="457200" algn="just">
              <a:lnSpc>
                <a:spcPct val="150000"/>
              </a:lnSpc>
              <a:spcAft>
                <a:spcPts val="1000"/>
              </a:spcAft>
            </a:pPr>
            <a:endParaRPr lang="sr-Cyrl-RS" sz="2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indent="0" algn="just">
              <a:lnSpc>
                <a:spcPct val="150000"/>
              </a:lnSpc>
              <a:spcAft>
                <a:spcPts val="1000"/>
              </a:spcAft>
              <a:buNone/>
            </a:pPr>
            <a:endParaRPr lang="sr-Cyrl-RS" sz="2000" dirty="0">
              <a:solidFill>
                <a:schemeClr val="tx1"/>
              </a:solidFill>
              <a:effectLst/>
              <a:latin typeface="Cambria" panose="02040503050406030204" pitchFamily="18" charset="0"/>
              <a:ea typeface="Cambria" panose="02040503050406030204" pitchFamily="18" charset="0"/>
              <a:cs typeface="Times New Roman" panose="02020603050405020304" pitchFamily="18" charset="0"/>
            </a:endParaRPr>
          </a:p>
          <a:p>
            <a:pPr indent="457200" algn="just">
              <a:lnSpc>
                <a:spcPct val="120000"/>
              </a:lnSpc>
              <a:spcAft>
                <a:spcPts val="1000"/>
              </a:spcAft>
            </a:pPr>
            <a:r>
              <a:rPr lang="sr-Cyrl-RS" sz="2300" dirty="0">
                <a:solidFill>
                  <a:schemeClr val="tx1"/>
                </a:solidFill>
                <a:effectLst/>
                <a:latin typeface="Arial" pitchFamily="34" charset="0"/>
                <a:ea typeface="Cambria" panose="02040503050406030204" pitchFamily="18" charset="0"/>
                <a:cs typeface="Arial" pitchFamily="34" charset="0"/>
              </a:rPr>
              <a:t>Супстанца се може јавити у кристалном или аморфном облику. </a:t>
            </a:r>
          </a:p>
          <a:p>
            <a:pPr indent="0" algn="just">
              <a:lnSpc>
                <a:spcPct val="120000"/>
              </a:lnSpc>
              <a:spcAft>
                <a:spcPts val="1000"/>
              </a:spcAft>
              <a:buNone/>
            </a:pPr>
            <a:endParaRPr lang="sr-Latn-RS" sz="2300" dirty="0">
              <a:solidFill>
                <a:schemeClr val="tx1"/>
              </a:solidFill>
              <a:effectLst/>
              <a:latin typeface="Arial" pitchFamily="34" charset="0"/>
              <a:ea typeface="Cambria" panose="02040503050406030204" pitchFamily="18" charset="0"/>
              <a:cs typeface="Arial" pitchFamily="34" charset="0"/>
            </a:endParaRPr>
          </a:p>
          <a:p>
            <a:pPr indent="457200" algn="just">
              <a:lnSpc>
                <a:spcPct val="120000"/>
              </a:lnSpc>
              <a:spcAft>
                <a:spcPts val="1000"/>
              </a:spcAft>
            </a:pPr>
            <a:r>
              <a:rPr lang="sr-Cyrl-RS" sz="2300" dirty="0">
                <a:solidFill>
                  <a:schemeClr val="accent2">
                    <a:lumMod val="40000"/>
                    <a:lumOff val="60000"/>
                  </a:schemeClr>
                </a:solidFill>
                <a:effectLst/>
                <a:latin typeface="Arial" pitchFamily="34" charset="0"/>
                <a:ea typeface="Cambria" panose="02040503050406030204" pitchFamily="18" charset="0"/>
                <a:cs typeface="Arial" pitchFamily="34" charset="0"/>
              </a:rPr>
              <a:t>Кристална структура лека има спорију брзину растварања и растворљивост </a:t>
            </a:r>
            <a:r>
              <a:rPr lang="sr-Cyrl-RS" sz="2300" dirty="0">
                <a:solidFill>
                  <a:schemeClr val="tx1"/>
                </a:solidFill>
                <a:effectLst/>
                <a:latin typeface="Arial" pitchFamily="34" charset="0"/>
                <a:ea typeface="Cambria" panose="02040503050406030204" pitchFamily="18" charset="0"/>
                <a:cs typeface="Arial" pitchFamily="34" charset="0"/>
              </a:rPr>
              <a:t>- термодинамички стабилна форма у којој су молекули спаковани на тачно дефинисан начин</a:t>
            </a:r>
            <a:r>
              <a:rPr lang="sr-Cyrl-RS" sz="2300" dirty="0">
                <a:latin typeface="Arial" pitchFamily="34" charset="0"/>
                <a:ea typeface="Cambria" panose="02040503050406030204" pitchFamily="18" charset="0"/>
                <a:cs typeface="Arial" pitchFamily="34" charset="0"/>
              </a:rPr>
              <a:t>, </a:t>
            </a:r>
            <a:r>
              <a:rPr lang="sr-Cyrl-RS" sz="2300" dirty="0">
                <a:solidFill>
                  <a:schemeClr val="tx1"/>
                </a:solidFill>
                <a:effectLst/>
                <a:latin typeface="Arial" pitchFamily="34" charset="0"/>
                <a:ea typeface="Cambria" panose="02040503050406030204" pitchFamily="18" charset="0"/>
                <a:cs typeface="Arial" pitchFamily="34" charset="0"/>
              </a:rPr>
              <a:t>погодан због физичке и хемијске стабилности. </a:t>
            </a:r>
          </a:p>
          <a:p>
            <a:pPr indent="0" algn="just">
              <a:lnSpc>
                <a:spcPct val="120000"/>
              </a:lnSpc>
              <a:spcAft>
                <a:spcPts val="1000"/>
              </a:spcAft>
              <a:buNone/>
            </a:pPr>
            <a:endParaRPr lang="sr-Cyrl-RS" sz="2300" dirty="0">
              <a:solidFill>
                <a:schemeClr val="tx1"/>
              </a:solidFill>
              <a:effectLst/>
              <a:latin typeface="Arial" pitchFamily="34" charset="0"/>
              <a:ea typeface="Cambria" panose="02040503050406030204" pitchFamily="18" charset="0"/>
              <a:cs typeface="Arial" pitchFamily="34" charset="0"/>
            </a:endParaRPr>
          </a:p>
          <a:p>
            <a:pPr indent="457200" algn="just">
              <a:lnSpc>
                <a:spcPct val="120000"/>
              </a:lnSpc>
              <a:spcAft>
                <a:spcPts val="1000"/>
              </a:spcAft>
            </a:pPr>
            <a:r>
              <a:rPr lang="sr-Cyrl-RS" sz="2300" dirty="0">
                <a:latin typeface="Arial" pitchFamily="34" charset="0"/>
                <a:ea typeface="Cambria" panose="02040503050406030204" pitchFamily="18" charset="0"/>
                <a:cs typeface="Arial" pitchFamily="34" charset="0"/>
              </a:rPr>
              <a:t>Да ли је узорак лека у кристалном или аморфном облику-   </a:t>
            </a:r>
            <a:r>
              <a:rPr lang="en-US" sz="2300" dirty="0">
                <a:solidFill>
                  <a:schemeClr val="tx1"/>
                </a:solidFill>
                <a:effectLst/>
                <a:latin typeface="Arial" pitchFamily="34" charset="0"/>
                <a:ea typeface="Cambria" panose="02040503050406030204" pitchFamily="18" charset="0"/>
                <a:cs typeface="Arial" pitchFamily="34" charset="0"/>
              </a:rPr>
              <a:t>X-ray </a:t>
            </a:r>
            <a:r>
              <a:rPr lang="sr-Cyrl-RS" sz="2300" dirty="0">
                <a:solidFill>
                  <a:schemeClr val="tx1"/>
                </a:solidFill>
                <a:effectLst/>
                <a:latin typeface="Arial" pitchFamily="34" charset="0"/>
                <a:ea typeface="Cambria" panose="02040503050406030204" pitchFamily="18" charset="0"/>
                <a:cs typeface="Arial" pitchFamily="34" charset="0"/>
              </a:rPr>
              <a:t>дифракција зрака </a:t>
            </a:r>
          </a:p>
          <a:p>
            <a:pPr indent="457200" algn="just">
              <a:lnSpc>
                <a:spcPct val="120000"/>
              </a:lnSpc>
              <a:spcAft>
                <a:spcPts val="1000"/>
              </a:spcAft>
            </a:pPr>
            <a:endParaRPr lang="sr-Cyrl-RS" sz="2300" dirty="0">
              <a:latin typeface="Arial" pitchFamily="34" charset="0"/>
              <a:ea typeface="Cambria" panose="02040503050406030204" pitchFamily="18" charset="0"/>
              <a:cs typeface="Arial" pitchFamily="34" charset="0"/>
            </a:endParaRPr>
          </a:p>
          <a:p>
            <a:pPr indent="457200" algn="just">
              <a:lnSpc>
                <a:spcPct val="120000"/>
              </a:lnSpc>
              <a:spcAft>
                <a:spcPts val="1000"/>
              </a:spcAft>
            </a:pPr>
            <a:r>
              <a:rPr lang="sr-Cyrl-RS" sz="2300" dirty="0">
                <a:solidFill>
                  <a:schemeClr val="tx1"/>
                </a:solidFill>
                <a:effectLst/>
                <a:latin typeface="Arial" pitchFamily="34" charset="0"/>
                <a:ea typeface="Cambria" panose="02040503050406030204" pitchFamily="18" charset="0"/>
                <a:cs typeface="Arial" pitchFamily="34" charset="0"/>
              </a:rPr>
              <a:t>Испитивања су показала да  променом облика лека од кристалног до аморфног расте растворљивост од 10-1600 пута.</a:t>
            </a:r>
            <a:endParaRPr lang="en-US" sz="2300" dirty="0">
              <a:solidFill>
                <a:schemeClr val="tx1"/>
              </a:solidFill>
              <a:effectLst/>
              <a:latin typeface="Arial" pitchFamily="34" charset="0"/>
              <a:ea typeface="Cambria" panose="02040503050406030204" pitchFamily="18" charset="0"/>
              <a:cs typeface="Arial" pitchFamily="34" charset="0"/>
            </a:endParaRPr>
          </a:p>
          <a:p>
            <a:pPr marL="0" indent="0" algn="just">
              <a:lnSpc>
                <a:spcPct val="150000"/>
              </a:lnSpc>
              <a:spcAft>
                <a:spcPts val="0"/>
              </a:spcAft>
              <a:buNone/>
            </a:pPr>
            <a:endParaRPr lang="en-US" sz="2200" dirty="0">
              <a:solidFill>
                <a:schemeClr val="accent1">
                  <a:lumMod val="75000"/>
                </a:schemeClr>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dirty="0"/>
          </a:p>
        </p:txBody>
      </p:sp>
      <p:sp>
        <p:nvSpPr>
          <p:cNvPr id="4"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dirty="0">
                <a:solidFill>
                  <a:schemeClr val="accent2">
                    <a:lumMod val="40000"/>
                    <a:lumOff val="60000"/>
                  </a:schemeClr>
                </a:solidFill>
                <a:latin typeface="Arial" pitchFamily="34" charset="0"/>
                <a:ea typeface="Cambria" panose="02040503050406030204" pitchFamily="18" charset="0"/>
                <a:cs typeface="Arial" pitchFamily="34" charset="0"/>
              </a:rPr>
              <a:t>Полиморфизам </a:t>
            </a:r>
            <a:endParaRPr lang="en-US" sz="3300" dirty="0">
              <a:solidFill>
                <a:schemeClr val="accent2">
                  <a:lumMod val="40000"/>
                  <a:lumOff val="60000"/>
                </a:schemeClr>
              </a:solidFill>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40307546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33206" y="404664"/>
            <a:ext cx="8637653" cy="5832648"/>
          </a:xfrm>
        </p:spPr>
        <p:txBody>
          <a:bodyPr>
            <a:noAutofit/>
          </a:bodyPr>
          <a:lstStyle/>
          <a:p>
            <a:pPr indent="0" algn="just">
              <a:lnSpc>
                <a:spcPct val="150000"/>
              </a:lnSpc>
              <a:spcAft>
                <a:spcPts val="1000"/>
              </a:spcAft>
              <a:buNone/>
            </a:pPr>
            <a:r>
              <a:rPr lang="en-US" sz="1700" b="1" dirty="0" err="1">
                <a:solidFill>
                  <a:schemeClr val="tx1"/>
                </a:solidFill>
                <a:effectLst/>
                <a:latin typeface="Arial" pitchFamily="34" charset="0"/>
                <a:ea typeface="Cambria" panose="02040503050406030204" pitchFamily="18" charset="0"/>
                <a:cs typeface="Arial" pitchFamily="34" charset="0"/>
              </a:rPr>
              <a:t>Полиморфизам</a:t>
            </a:r>
            <a:r>
              <a:rPr lang="en-US" sz="1700" dirty="0">
                <a:solidFill>
                  <a:schemeClr val="tx1"/>
                </a:solidFill>
                <a:effectLst/>
                <a:latin typeface="Arial" pitchFamily="34" charset="0"/>
                <a:ea typeface="Cambria" panose="02040503050406030204" pitchFamily="18" charset="0"/>
                <a:cs typeface="Arial" pitchFamily="34" charset="0"/>
              </a:rPr>
              <a:t> </a:t>
            </a:r>
            <a:r>
              <a:rPr lang="sr-Cyrl-RS" sz="1700" dirty="0">
                <a:solidFill>
                  <a:schemeClr val="tx1"/>
                </a:solidFill>
                <a:effectLst/>
                <a:latin typeface="Arial" pitchFamily="34" charset="0"/>
                <a:ea typeface="Cambria" panose="02040503050406030204" pitchFamily="18" charset="0"/>
                <a:cs typeface="Arial" pitchFamily="34" charset="0"/>
              </a:rPr>
              <a:t>-</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појав</a:t>
            </a:r>
            <a:r>
              <a:rPr lang="sr-Cyrl-RS" sz="1700" dirty="0">
                <a:solidFill>
                  <a:schemeClr val="tx1"/>
                </a:solidFill>
                <a:effectLst/>
                <a:latin typeface="Arial" pitchFamily="34" charset="0"/>
                <a:ea typeface="Cambria" panose="02040503050406030204" pitchFamily="18" charset="0"/>
                <a:cs typeface="Arial" pitchFamily="34" charset="0"/>
              </a:rPr>
              <a:t>а</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да</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се</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accent2">
                    <a:lumMod val="40000"/>
                    <a:lumOff val="60000"/>
                  </a:schemeClr>
                </a:solidFill>
                <a:effectLst/>
                <a:latin typeface="Arial" pitchFamily="34" charset="0"/>
                <a:ea typeface="Cambria" panose="02040503050406030204" pitchFamily="18" charset="0"/>
                <a:cs typeface="Arial" pitchFamily="34" charset="0"/>
              </a:rPr>
              <a:t>лековита</a:t>
            </a:r>
            <a:r>
              <a:rPr lang="en-US" sz="17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r>
              <a:rPr lang="en-US" sz="1700" dirty="0" err="1">
                <a:solidFill>
                  <a:schemeClr val="accent2">
                    <a:lumMod val="40000"/>
                    <a:lumOff val="60000"/>
                  </a:schemeClr>
                </a:solidFill>
                <a:effectLst/>
                <a:latin typeface="Arial" pitchFamily="34" charset="0"/>
                <a:ea typeface="Cambria" panose="02040503050406030204" pitchFamily="18" charset="0"/>
                <a:cs typeface="Arial" pitchFamily="34" charset="0"/>
              </a:rPr>
              <a:t>супстанца</a:t>
            </a:r>
            <a:r>
              <a:rPr lang="en-US" sz="17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r>
              <a:rPr lang="en-US" sz="1700" dirty="0" err="1">
                <a:solidFill>
                  <a:schemeClr val="accent2">
                    <a:lumMod val="40000"/>
                    <a:lumOff val="60000"/>
                  </a:schemeClr>
                </a:solidFill>
                <a:effectLst/>
                <a:latin typeface="Arial" pitchFamily="34" charset="0"/>
                <a:ea typeface="Cambria" panose="02040503050406030204" pitchFamily="18" charset="0"/>
                <a:cs typeface="Arial" pitchFamily="34" charset="0"/>
              </a:rPr>
              <a:t>јавља</a:t>
            </a:r>
            <a:r>
              <a:rPr lang="en-US" sz="1700" dirty="0">
                <a:solidFill>
                  <a:schemeClr val="accent2">
                    <a:lumMod val="40000"/>
                    <a:lumOff val="60000"/>
                  </a:schemeClr>
                </a:solidFill>
                <a:effectLst/>
                <a:latin typeface="Arial" pitchFamily="34" charset="0"/>
                <a:ea typeface="Cambria" panose="02040503050406030204" pitchFamily="18" charset="0"/>
                <a:cs typeface="Arial" pitchFamily="34" charset="0"/>
              </a:rPr>
              <a:t> у </a:t>
            </a:r>
            <a:r>
              <a:rPr lang="en-US" sz="1700" dirty="0" err="1">
                <a:solidFill>
                  <a:schemeClr val="accent2">
                    <a:lumMod val="40000"/>
                    <a:lumOff val="60000"/>
                  </a:schemeClr>
                </a:solidFill>
                <a:effectLst/>
                <a:latin typeface="Arial" pitchFamily="34" charset="0"/>
                <a:ea typeface="Cambria" panose="02040503050406030204" pitchFamily="18" charset="0"/>
                <a:cs typeface="Arial" pitchFamily="34" charset="0"/>
              </a:rPr>
              <a:t>више</a:t>
            </a:r>
            <a:r>
              <a:rPr lang="en-US" sz="17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r>
              <a:rPr lang="en-US" sz="1700" dirty="0" err="1">
                <a:solidFill>
                  <a:schemeClr val="accent2">
                    <a:lumMod val="40000"/>
                    <a:lumOff val="60000"/>
                  </a:schemeClr>
                </a:solidFill>
                <a:effectLst/>
                <a:latin typeface="Arial" pitchFamily="34" charset="0"/>
                <a:ea typeface="Cambria" panose="02040503050406030204" pitchFamily="18" charset="0"/>
                <a:cs typeface="Arial" pitchFamily="34" charset="0"/>
              </a:rPr>
              <a:t>кристалних</a:t>
            </a:r>
            <a:r>
              <a:rPr lang="en-US" sz="17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r>
              <a:rPr lang="en-US" sz="1700" dirty="0" err="1">
                <a:solidFill>
                  <a:schemeClr val="accent2">
                    <a:lumMod val="40000"/>
                    <a:lumOff val="60000"/>
                  </a:schemeClr>
                </a:solidFill>
                <a:effectLst/>
                <a:latin typeface="Arial" pitchFamily="34" charset="0"/>
                <a:ea typeface="Cambria" panose="02040503050406030204" pitchFamily="18" charset="0"/>
                <a:cs typeface="Arial" pitchFamily="34" charset="0"/>
              </a:rPr>
              <a:t>облика</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који</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се</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међусобно</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разликују</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по</a:t>
            </a:r>
            <a:r>
              <a:rPr lang="en-US" sz="1700" dirty="0">
                <a:solidFill>
                  <a:schemeClr val="tx1"/>
                </a:solidFill>
                <a:effectLst/>
                <a:latin typeface="Arial" pitchFamily="34" charset="0"/>
                <a:ea typeface="Cambria" panose="02040503050406030204" pitchFamily="18" charset="0"/>
                <a:cs typeface="Arial" pitchFamily="34" charset="0"/>
              </a:rPr>
              <a:t> </a:t>
            </a:r>
            <a:r>
              <a:rPr lang="sr-Cyrl-RS" sz="1700" dirty="0">
                <a:solidFill>
                  <a:schemeClr val="tx1"/>
                </a:solidFill>
                <a:effectLst/>
                <a:latin typeface="Arial" pitchFamily="34" charset="0"/>
                <a:ea typeface="Cambria" panose="02040503050406030204" pitchFamily="18" charset="0"/>
                <a:cs typeface="Arial" pitchFamily="34" charset="0"/>
              </a:rPr>
              <a:t>кристалној структури. </a:t>
            </a:r>
          </a:p>
          <a:p>
            <a:pPr indent="0" algn="just">
              <a:lnSpc>
                <a:spcPct val="150000"/>
              </a:lnSpc>
              <a:spcAft>
                <a:spcPts val="1000"/>
              </a:spcAft>
              <a:buNone/>
            </a:pPr>
            <a:endParaRPr lang="sr-Latn-RS" sz="1700" dirty="0">
              <a:solidFill>
                <a:schemeClr val="tx1"/>
              </a:solidFill>
              <a:effectLst/>
              <a:latin typeface="Arial" pitchFamily="34" charset="0"/>
              <a:ea typeface="Cambria" panose="02040503050406030204" pitchFamily="18" charset="0"/>
              <a:cs typeface="Arial" pitchFamily="34" charset="0"/>
            </a:endParaRPr>
          </a:p>
          <a:p>
            <a:pPr indent="0" algn="just">
              <a:lnSpc>
                <a:spcPct val="150000"/>
              </a:lnSpc>
              <a:spcAft>
                <a:spcPts val="1000"/>
              </a:spcAft>
              <a:buNone/>
            </a:pPr>
            <a:r>
              <a:rPr lang="sr-Cyrl-RS" sz="1700" dirty="0">
                <a:solidFill>
                  <a:schemeClr val="accent2">
                    <a:lumMod val="40000"/>
                    <a:lumOff val="60000"/>
                  </a:schemeClr>
                </a:solidFill>
                <a:effectLst/>
                <a:latin typeface="Arial" pitchFamily="34" charset="0"/>
                <a:ea typeface="Cambria" panose="02040503050406030204" pitchFamily="18" charset="0"/>
                <a:cs typeface="Arial" pitchFamily="34" charset="0"/>
              </a:rPr>
              <a:t> </a:t>
            </a:r>
            <a:r>
              <a:rPr lang="sr-Cyrl-RS" sz="1700" b="1" dirty="0">
                <a:solidFill>
                  <a:schemeClr val="accent2">
                    <a:lumMod val="40000"/>
                    <a:lumOff val="60000"/>
                  </a:schemeClr>
                </a:solidFill>
                <a:effectLst/>
                <a:latin typeface="Arial" pitchFamily="34" charset="0"/>
                <a:ea typeface="Cambria" panose="02040503050406030204" pitchFamily="18" charset="0"/>
                <a:cs typeface="Arial" pitchFamily="34" charset="0"/>
              </a:rPr>
              <a:t>Полиморфни облици </a:t>
            </a:r>
            <a:r>
              <a:rPr lang="sr-Cyrl-RS" sz="1700" dirty="0">
                <a:solidFill>
                  <a:schemeClr val="tx1"/>
                </a:solidFill>
                <a:latin typeface="Arial" pitchFamily="34" charset="0"/>
                <a:ea typeface="Cambria" panose="02040503050406030204" pitchFamily="18" charset="0"/>
                <a:cs typeface="Arial" pitchFamily="34" charset="0"/>
              </a:rPr>
              <a:t>:</a:t>
            </a:r>
          </a:p>
          <a:p>
            <a:pPr marL="628650" indent="-285750" algn="ctr">
              <a:lnSpc>
                <a:spcPct val="150000"/>
              </a:lnSpc>
              <a:spcAft>
                <a:spcPts val="1000"/>
              </a:spcAft>
              <a:buFont typeface="Wingdings" panose="05000000000000000000" pitchFamily="2" charset="2"/>
              <a:buChar char="ü"/>
            </a:pPr>
            <a:r>
              <a:rPr lang="sr-Cyrl-RS" sz="1700" dirty="0">
                <a:solidFill>
                  <a:schemeClr val="tx1"/>
                </a:solidFill>
                <a:effectLst/>
                <a:latin typeface="Arial" pitchFamily="34" charset="0"/>
                <a:ea typeface="Cambria" panose="02040503050406030204" pitchFamily="18" charset="0"/>
                <a:cs typeface="Arial" pitchFamily="34" charset="0"/>
              </a:rPr>
              <a:t>истог хемијског састава, </a:t>
            </a:r>
            <a:endParaRPr lang="sr-Cyrl-RS" sz="1700" dirty="0">
              <a:solidFill>
                <a:schemeClr val="tx1"/>
              </a:solidFill>
              <a:latin typeface="Arial" pitchFamily="34" charset="0"/>
              <a:ea typeface="Cambria" panose="02040503050406030204" pitchFamily="18" charset="0"/>
              <a:cs typeface="Arial" pitchFamily="34" charset="0"/>
            </a:endParaRPr>
          </a:p>
          <a:p>
            <a:pPr marL="628650" indent="-285750" algn="ctr">
              <a:lnSpc>
                <a:spcPct val="150000"/>
              </a:lnSpc>
              <a:spcAft>
                <a:spcPts val="1000"/>
              </a:spcAft>
              <a:buFont typeface="Wingdings" panose="05000000000000000000" pitchFamily="2" charset="2"/>
              <a:buChar char="ü"/>
            </a:pPr>
            <a:r>
              <a:rPr lang="sr-Cyrl-RS" sz="1700" dirty="0">
                <a:solidFill>
                  <a:schemeClr val="tx1"/>
                </a:solidFill>
                <a:effectLst/>
                <a:latin typeface="Arial" pitchFamily="34" charset="0"/>
                <a:ea typeface="Cambria" panose="02040503050406030204" pitchFamily="18" charset="0"/>
                <a:cs typeface="Arial" pitchFamily="34" charset="0"/>
              </a:rPr>
              <a:t>разлике у </a:t>
            </a:r>
            <a:r>
              <a:rPr lang="en-US" sz="1700" dirty="0" err="1">
                <a:solidFill>
                  <a:schemeClr val="tx1"/>
                </a:solidFill>
                <a:effectLst/>
                <a:latin typeface="Arial" pitchFamily="34" charset="0"/>
                <a:ea typeface="Cambria" panose="02040503050406030204" pitchFamily="18" charset="0"/>
                <a:cs typeface="Arial" pitchFamily="34" charset="0"/>
              </a:rPr>
              <a:t>растворљивост</a:t>
            </a:r>
            <a:r>
              <a:rPr lang="sr-Cyrl-RS" sz="1700" dirty="0">
                <a:solidFill>
                  <a:schemeClr val="tx1"/>
                </a:solidFill>
                <a:effectLst/>
                <a:latin typeface="Arial" pitchFamily="34" charset="0"/>
                <a:ea typeface="Cambria" panose="02040503050406030204" pitchFamily="18" charset="0"/>
                <a:cs typeface="Arial" pitchFamily="34" charset="0"/>
              </a:rPr>
              <a:t>и,</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брзин</a:t>
            </a:r>
            <a:r>
              <a:rPr lang="sr-Cyrl-RS" sz="1700" dirty="0">
                <a:solidFill>
                  <a:schemeClr val="tx1"/>
                </a:solidFill>
                <a:effectLst/>
                <a:latin typeface="Arial" pitchFamily="34" charset="0"/>
                <a:ea typeface="Cambria" panose="02040503050406030204" pitchFamily="18" charset="0"/>
                <a:cs typeface="Arial" pitchFamily="34" charset="0"/>
              </a:rPr>
              <a:t>и</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растварања</a:t>
            </a:r>
            <a:r>
              <a:rPr lang="sr-Cyrl-RS" sz="1700" dirty="0">
                <a:solidFill>
                  <a:schemeClr val="tx1"/>
                </a:solidFill>
                <a:effectLst/>
                <a:latin typeface="Arial" pitchFamily="34" charset="0"/>
                <a:ea typeface="Cambria" panose="02040503050406030204" pitchFamily="18" charset="0"/>
                <a:cs typeface="Arial" pitchFamily="34" charset="0"/>
              </a:rPr>
              <a:t>, </a:t>
            </a:r>
            <a:r>
              <a:rPr lang="en-US" sz="1700" dirty="0">
                <a:solidFill>
                  <a:schemeClr val="tx1"/>
                </a:solidFill>
                <a:effectLst/>
                <a:latin typeface="Arial" pitchFamily="34" charset="0"/>
                <a:ea typeface="Cambria" panose="02040503050406030204" pitchFamily="18" charset="0"/>
                <a:cs typeface="Arial" pitchFamily="34" charset="0"/>
              </a:rPr>
              <a:t>т</a:t>
            </a:r>
            <a:r>
              <a:rPr lang="sr-Cyrl-RS" sz="1700" dirty="0">
                <a:solidFill>
                  <a:schemeClr val="tx1"/>
                </a:solidFill>
                <a:effectLst/>
                <a:latin typeface="Arial" pitchFamily="34" charset="0"/>
                <a:ea typeface="Cambria" panose="02040503050406030204" pitchFamily="18" charset="0"/>
                <a:cs typeface="Arial" pitchFamily="34" charset="0"/>
              </a:rPr>
              <a:t>емператури</a:t>
            </a:r>
            <a:r>
              <a:rPr lang="en-US" sz="1700" dirty="0">
                <a:solidFill>
                  <a:schemeClr val="tx1"/>
                </a:solidFill>
                <a:effectLst/>
                <a:latin typeface="Arial" pitchFamily="34" charset="0"/>
                <a:ea typeface="Cambria" panose="02040503050406030204" pitchFamily="18" charset="0"/>
                <a:cs typeface="Arial" pitchFamily="34" charset="0"/>
              </a:rPr>
              <a:t> </a:t>
            </a:r>
            <a:r>
              <a:rPr lang="en-US" sz="1700" dirty="0" err="1">
                <a:solidFill>
                  <a:schemeClr val="tx1"/>
                </a:solidFill>
                <a:effectLst/>
                <a:latin typeface="Arial" pitchFamily="34" charset="0"/>
                <a:ea typeface="Cambria" panose="02040503050406030204" pitchFamily="18" charset="0"/>
                <a:cs typeface="Arial" pitchFamily="34" charset="0"/>
              </a:rPr>
              <a:t>топљења</a:t>
            </a:r>
            <a:r>
              <a:rPr lang="en-US" sz="1700" dirty="0">
                <a:solidFill>
                  <a:schemeClr val="tx1"/>
                </a:solidFill>
                <a:effectLst/>
                <a:latin typeface="Arial" pitchFamily="34" charset="0"/>
                <a:ea typeface="Cambria" panose="02040503050406030204" pitchFamily="18" charset="0"/>
                <a:cs typeface="Arial" pitchFamily="34" charset="0"/>
              </a:rPr>
              <a:t>, </a:t>
            </a:r>
            <a:r>
              <a:rPr lang="sr-Cyrl-RS" sz="1700" dirty="0">
                <a:solidFill>
                  <a:schemeClr val="tx1"/>
                </a:solidFill>
                <a:effectLst/>
                <a:latin typeface="Arial" pitchFamily="34" charset="0"/>
                <a:ea typeface="Cambria" panose="02040503050406030204" pitchFamily="18" charset="0"/>
                <a:cs typeface="Arial" pitchFamily="34" charset="0"/>
              </a:rPr>
              <a:t>хигроскопности, густини. </a:t>
            </a:r>
            <a:endParaRPr lang="sr-Cyrl-RS" sz="1700" dirty="0">
              <a:latin typeface="Arial" pitchFamily="34" charset="0"/>
              <a:ea typeface="Cambria" panose="02040503050406030204" pitchFamily="18" charset="0"/>
              <a:cs typeface="Arial" pitchFamily="34" charset="0"/>
            </a:endParaRPr>
          </a:p>
          <a:p>
            <a:pPr marL="628650" indent="-285750" algn="ctr">
              <a:lnSpc>
                <a:spcPct val="150000"/>
              </a:lnSpc>
              <a:spcAft>
                <a:spcPts val="1000"/>
              </a:spcAft>
              <a:buFont typeface="Wingdings" panose="05000000000000000000" pitchFamily="2" charset="2"/>
              <a:buChar char="ü"/>
            </a:pPr>
            <a:r>
              <a:rPr lang="sr-Cyrl-RS" sz="1700" dirty="0">
                <a:latin typeface="Arial" pitchFamily="34" charset="0"/>
                <a:ea typeface="Cambria" panose="02040503050406030204" pitchFamily="18" charset="0"/>
                <a:cs typeface="Arial" pitchFamily="34" charset="0"/>
              </a:rPr>
              <a:t>различита </a:t>
            </a:r>
            <a:r>
              <a:rPr lang="sr-Cyrl-RS" sz="1700" dirty="0">
                <a:solidFill>
                  <a:schemeClr val="tx1"/>
                </a:solidFill>
                <a:effectLst/>
                <a:latin typeface="Arial" pitchFamily="34" charset="0"/>
                <a:ea typeface="Cambria" panose="02040503050406030204" pitchFamily="18" charset="0"/>
                <a:cs typeface="Arial" pitchFamily="34" charset="0"/>
              </a:rPr>
              <a:t>физичка и хемијска стабилност лека </a:t>
            </a:r>
          </a:p>
          <a:p>
            <a:pPr marL="0" indent="0" algn="just">
              <a:lnSpc>
                <a:spcPct val="150000"/>
              </a:lnSpc>
              <a:spcAft>
                <a:spcPts val="0"/>
              </a:spcAft>
              <a:buNone/>
            </a:pPr>
            <a:endParaRPr lang="en-US" sz="1700" dirty="0">
              <a:solidFill>
                <a:schemeClr val="accent1">
                  <a:lumMod val="75000"/>
                </a:schemeClr>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700" dirty="0"/>
          </a:p>
        </p:txBody>
      </p:sp>
    </p:spTree>
    <p:extLst>
      <p:ext uri="{BB962C8B-B14F-4D97-AF65-F5344CB8AC3E}">
        <p14:creationId xmlns:p14="http://schemas.microsoft.com/office/powerpoint/2010/main" val="3189204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33206" y="404664"/>
            <a:ext cx="8637653" cy="5832648"/>
          </a:xfrm>
        </p:spPr>
        <p:txBody>
          <a:bodyPr>
            <a:noAutofit/>
          </a:bodyPr>
          <a:lstStyle/>
          <a:p>
            <a:pPr indent="457200" algn="just">
              <a:lnSpc>
                <a:spcPct val="150000"/>
              </a:lnSpc>
              <a:spcAft>
                <a:spcPts val="1000"/>
              </a:spcAft>
            </a:pPr>
            <a:r>
              <a:rPr lang="sr-Cyrl-RS" sz="1700" dirty="0">
                <a:latin typeface="Arial" pitchFamily="34" charset="0"/>
                <a:ea typeface="Cambria" panose="02040503050406030204" pitchFamily="18" charset="0"/>
                <a:cs typeface="Arial" pitchFamily="34" charset="0"/>
              </a:rPr>
              <a:t>Растворљивост </a:t>
            </a:r>
            <a:r>
              <a:rPr lang="sr-Cyrl-RS" sz="1700" dirty="0">
                <a:solidFill>
                  <a:schemeClr val="accent2">
                    <a:lumMod val="40000"/>
                    <a:lumOff val="60000"/>
                  </a:schemeClr>
                </a:solidFill>
                <a:latin typeface="Arial" pitchFamily="34" charset="0"/>
                <a:ea typeface="Cambria" panose="02040503050406030204" pitchFamily="18" charset="0"/>
                <a:cs typeface="Arial" pitchFamily="34" charset="0"/>
              </a:rPr>
              <a:t>метастабилних </a:t>
            </a:r>
            <a:r>
              <a:rPr lang="sr-Cyrl-RS" sz="1700" dirty="0">
                <a:latin typeface="Arial" pitchFamily="34" charset="0"/>
                <a:ea typeface="Cambria" panose="02040503050406030204" pitchFamily="18" charset="0"/>
                <a:cs typeface="Arial" pitchFamily="34" charset="0"/>
              </a:rPr>
              <a:t>полиморфа је кинетички већа него код термодинамички стабилнијих полиморфа- </a:t>
            </a:r>
            <a:r>
              <a:rPr lang="sr-Cyrl-RS" sz="1700" dirty="0">
                <a:solidFill>
                  <a:schemeClr val="accent2">
                    <a:lumMod val="40000"/>
                    <a:lumOff val="60000"/>
                  </a:schemeClr>
                </a:solidFill>
                <a:latin typeface="Arial" pitchFamily="34" charset="0"/>
                <a:ea typeface="Cambria" panose="02040503050406030204" pitchFamily="18" charset="0"/>
                <a:cs typeface="Arial" pitchFamily="34" charset="0"/>
              </a:rPr>
              <a:t>пожељни са биофармацеутског аспекта</a:t>
            </a:r>
          </a:p>
          <a:p>
            <a:pPr indent="457200" algn="just">
              <a:lnSpc>
                <a:spcPct val="150000"/>
              </a:lnSpc>
              <a:spcAft>
                <a:spcPts val="1000"/>
              </a:spcAft>
            </a:pPr>
            <a:endParaRPr lang="sr-Cyrl-RS" sz="1700" dirty="0">
              <a:latin typeface="Arial" pitchFamily="34" charset="0"/>
              <a:ea typeface="Cambria" panose="02040503050406030204" pitchFamily="18" charset="0"/>
              <a:cs typeface="Arial" pitchFamily="34" charset="0"/>
            </a:endParaRPr>
          </a:p>
          <a:p>
            <a:pPr indent="457200" algn="just">
              <a:lnSpc>
                <a:spcPct val="150000"/>
              </a:lnSpc>
              <a:spcAft>
                <a:spcPts val="1000"/>
              </a:spcAft>
            </a:pPr>
            <a:r>
              <a:rPr lang="sr-Cyrl-RS" sz="1700" dirty="0">
                <a:latin typeface="Arial" pitchFamily="34" charset="0"/>
                <a:ea typeface="Cambria" panose="02040503050406030204" pitchFamily="18" charset="0"/>
                <a:cs typeface="Arial" pitchFamily="34" charset="0"/>
              </a:rPr>
              <a:t>Метастабилни облици имају тенденцију претварања у термодинамички стабилнији облик за релативно кратко време. </a:t>
            </a:r>
          </a:p>
          <a:p>
            <a:pPr indent="0" algn="just">
              <a:lnSpc>
                <a:spcPct val="150000"/>
              </a:lnSpc>
              <a:spcAft>
                <a:spcPts val="1000"/>
              </a:spcAft>
              <a:buNone/>
            </a:pPr>
            <a:endParaRPr lang="sr-Cyrl-RS" sz="1700" dirty="0">
              <a:latin typeface="Arial" pitchFamily="34" charset="0"/>
              <a:ea typeface="Cambria" panose="02040503050406030204" pitchFamily="18" charset="0"/>
              <a:cs typeface="Arial" pitchFamily="34" charset="0"/>
            </a:endParaRPr>
          </a:p>
          <a:p>
            <a:pPr indent="0" algn="just">
              <a:lnSpc>
                <a:spcPct val="150000"/>
              </a:lnSpc>
              <a:spcAft>
                <a:spcPts val="1000"/>
              </a:spcAft>
              <a:buNone/>
            </a:pPr>
            <a:r>
              <a:rPr lang="sr-Cyrl-RS" sz="1700" dirty="0">
                <a:latin typeface="Arial" pitchFamily="34" charset="0"/>
                <a:ea typeface="Cambria" panose="02040503050406030204" pitchFamily="18" charset="0"/>
                <a:cs typeface="Arial" pitchFamily="34" charset="0"/>
              </a:rPr>
              <a:t>Прелазак зависи од : механичког стреса, температуре, времена чувања, услова чувања</a:t>
            </a:r>
          </a:p>
          <a:p>
            <a:pPr indent="457200" algn="just">
              <a:lnSpc>
                <a:spcPct val="150000"/>
              </a:lnSpc>
              <a:spcAft>
                <a:spcPts val="1000"/>
              </a:spcAft>
            </a:pPr>
            <a:endParaRPr lang="sr-Cyrl-RS" sz="1700" dirty="0">
              <a:latin typeface="Arial" pitchFamily="34" charset="0"/>
              <a:ea typeface="Cambria" panose="02040503050406030204" pitchFamily="18" charset="0"/>
              <a:cs typeface="Arial" pitchFamily="34" charset="0"/>
            </a:endParaRPr>
          </a:p>
          <a:p>
            <a:pPr marL="0" indent="0" algn="just">
              <a:lnSpc>
                <a:spcPct val="150000"/>
              </a:lnSpc>
              <a:spcAft>
                <a:spcPts val="0"/>
              </a:spcAft>
              <a:buNone/>
            </a:pPr>
            <a:endParaRPr lang="en-US" sz="1700" dirty="0">
              <a:solidFill>
                <a:schemeClr val="accent1">
                  <a:lumMod val="75000"/>
                </a:schemeClr>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700" dirty="0"/>
          </a:p>
        </p:txBody>
      </p:sp>
    </p:spTree>
    <p:extLst>
      <p:ext uri="{BB962C8B-B14F-4D97-AF65-F5344CB8AC3E}">
        <p14:creationId xmlns:p14="http://schemas.microsoft.com/office/powerpoint/2010/main" val="3484026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33206" y="404664"/>
            <a:ext cx="8637653" cy="5832648"/>
          </a:xfrm>
        </p:spPr>
        <p:txBody>
          <a:bodyPr>
            <a:noAutofit/>
          </a:bodyPr>
          <a:lstStyle/>
          <a:p>
            <a:pPr indent="0" algn="just">
              <a:lnSpc>
                <a:spcPct val="150000"/>
              </a:lnSpc>
              <a:spcAft>
                <a:spcPts val="1000"/>
              </a:spcAft>
              <a:buNone/>
            </a:pPr>
            <a:endParaRPr lang="sr-Cyrl-RS" sz="1700" dirty="0">
              <a:solidFill>
                <a:schemeClr val="accent2">
                  <a:lumMod val="40000"/>
                  <a:lumOff val="60000"/>
                </a:schemeClr>
              </a:solidFill>
              <a:latin typeface="Arial" pitchFamily="34" charset="0"/>
              <a:ea typeface="Cambria" panose="02040503050406030204" pitchFamily="18" charset="0"/>
              <a:cs typeface="Arial" pitchFamily="34" charset="0"/>
            </a:endParaRPr>
          </a:p>
          <a:p>
            <a:pPr indent="0" algn="just">
              <a:lnSpc>
                <a:spcPct val="150000"/>
              </a:lnSpc>
              <a:spcAft>
                <a:spcPts val="1000"/>
              </a:spcAft>
              <a:buNone/>
            </a:pPr>
            <a:r>
              <a:rPr lang="sr-Cyrl-RS" sz="1700" dirty="0">
                <a:solidFill>
                  <a:schemeClr val="accent2">
                    <a:lumMod val="40000"/>
                    <a:lumOff val="60000"/>
                  </a:schemeClr>
                </a:solidFill>
                <a:latin typeface="Arial" pitchFamily="34" charset="0"/>
                <a:ea typeface="Cambria" panose="02040503050406030204" pitchFamily="18" charset="0"/>
                <a:cs typeface="Arial" pitchFamily="34" charset="0"/>
              </a:rPr>
              <a:t>Решење</a:t>
            </a:r>
            <a:r>
              <a:rPr lang="sr-Cyrl-RS" sz="1700" dirty="0">
                <a:latin typeface="Arial" pitchFamily="34" charset="0"/>
                <a:ea typeface="Cambria" panose="02040503050406030204" pitchFamily="18" charset="0"/>
                <a:cs typeface="Arial" pitchFamily="34" charset="0"/>
              </a:rPr>
              <a:t>. Уколико је прелазак метастабилног у стабилни облик занемарљив током рока трајања производа метастабилна формулација се може сматрати стабилном.</a:t>
            </a:r>
          </a:p>
          <a:p>
            <a:pPr indent="457200" algn="just">
              <a:lnSpc>
                <a:spcPct val="150000"/>
              </a:lnSpc>
              <a:spcAft>
                <a:spcPts val="1000"/>
              </a:spcAft>
            </a:pPr>
            <a:endParaRPr lang="sr-Cyrl-RS" sz="1700" dirty="0">
              <a:latin typeface="Arial" pitchFamily="34" charset="0"/>
              <a:ea typeface="Cambria" panose="02040503050406030204" pitchFamily="18" charset="0"/>
              <a:cs typeface="Arial" pitchFamily="34" charset="0"/>
            </a:endParaRPr>
          </a:p>
          <a:p>
            <a:pPr indent="457200" algn="just">
              <a:lnSpc>
                <a:spcPct val="150000"/>
              </a:lnSpc>
              <a:spcAft>
                <a:spcPts val="1000"/>
              </a:spcAft>
            </a:pPr>
            <a:endParaRPr lang="sr-Cyrl-RS" sz="1700" dirty="0">
              <a:latin typeface="Arial" pitchFamily="34" charset="0"/>
              <a:ea typeface="Cambria" panose="02040503050406030204" pitchFamily="18" charset="0"/>
              <a:cs typeface="Arial" pitchFamily="34" charset="0"/>
            </a:endParaRPr>
          </a:p>
          <a:p>
            <a:pPr indent="0" algn="just">
              <a:lnSpc>
                <a:spcPct val="150000"/>
              </a:lnSpc>
              <a:spcAft>
                <a:spcPts val="1000"/>
              </a:spcAft>
              <a:buNone/>
            </a:pPr>
            <a:r>
              <a:rPr lang="sr-Cyrl-RS" sz="1700" dirty="0">
                <a:solidFill>
                  <a:schemeClr val="accent2">
                    <a:lumMod val="40000"/>
                    <a:lumOff val="60000"/>
                  </a:schemeClr>
                </a:solidFill>
                <a:latin typeface="Arial" pitchFamily="34" charset="0"/>
                <a:ea typeface="Cambria" panose="02040503050406030204" pitchFamily="18" charset="0"/>
                <a:cs typeface="Arial" pitchFamily="34" charset="0"/>
              </a:rPr>
              <a:t>Како успорити прелазак метастабилне у стабилну форму:</a:t>
            </a:r>
          </a:p>
          <a:p>
            <a:pPr marL="733806" indent="-285750" algn="just">
              <a:lnSpc>
                <a:spcPct val="150000"/>
              </a:lnSpc>
              <a:spcAft>
                <a:spcPts val="1000"/>
              </a:spcAft>
              <a:buFontTx/>
              <a:buChar char="-"/>
            </a:pPr>
            <a:r>
              <a:rPr lang="sr-Cyrl-RS" sz="1700" dirty="0">
                <a:latin typeface="Arial" pitchFamily="34" charset="0"/>
                <a:ea typeface="Cambria" panose="02040503050406030204" pitchFamily="18" charset="0"/>
                <a:cs typeface="Arial" pitchFamily="34" charset="0"/>
              </a:rPr>
              <a:t>Повећати вискозитет суспензија</a:t>
            </a:r>
          </a:p>
          <a:p>
            <a:pPr marL="733806" indent="-285750" algn="just">
              <a:lnSpc>
                <a:spcPct val="150000"/>
              </a:lnSpc>
              <a:spcAft>
                <a:spcPts val="1000"/>
              </a:spcAft>
              <a:buFontTx/>
              <a:buChar char="-"/>
            </a:pPr>
            <a:r>
              <a:rPr lang="sr-Cyrl-RS" sz="1700" dirty="0">
                <a:latin typeface="Arial" pitchFamily="34" charset="0"/>
                <a:ea typeface="Cambria" panose="02040503050406030204" pitchFamily="18" charset="0"/>
                <a:cs typeface="Arial" pitchFamily="34" charset="0"/>
              </a:rPr>
              <a:t>Додати супстанце које се адсорбују на кристале</a:t>
            </a:r>
            <a:endParaRPr lang="en-US" sz="1700" dirty="0">
              <a:latin typeface="Arial" pitchFamily="34" charset="0"/>
              <a:ea typeface="Cambria" panose="02040503050406030204" pitchFamily="18" charset="0"/>
              <a:cs typeface="Arial" pitchFamily="34" charset="0"/>
            </a:endParaRPr>
          </a:p>
          <a:p>
            <a:pPr indent="457200" algn="just">
              <a:lnSpc>
                <a:spcPct val="150000"/>
              </a:lnSpc>
              <a:spcAft>
                <a:spcPts val="1000"/>
              </a:spcAft>
            </a:pPr>
            <a:endParaRPr lang="sr-Cyrl-RS" sz="1700" dirty="0">
              <a:latin typeface="Arial" pitchFamily="34" charset="0"/>
              <a:ea typeface="Cambria" panose="02040503050406030204" pitchFamily="18" charset="0"/>
              <a:cs typeface="Arial" pitchFamily="34" charset="0"/>
            </a:endParaRPr>
          </a:p>
          <a:p>
            <a:pPr marL="0" indent="0" algn="just">
              <a:lnSpc>
                <a:spcPct val="150000"/>
              </a:lnSpc>
              <a:spcAft>
                <a:spcPts val="0"/>
              </a:spcAft>
              <a:buNone/>
            </a:pPr>
            <a:endParaRPr lang="en-US" sz="1700" dirty="0">
              <a:solidFill>
                <a:schemeClr val="accent1">
                  <a:lumMod val="75000"/>
                </a:schemeClr>
              </a:solidFill>
              <a:effectLst/>
              <a:latin typeface="Cambria" panose="02040503050406030204" pitchFamily="18" charset="0"/>
              <a:ea typeface="Cambria" panose="02040503050406030204" pitchFamily="18" charset="0"/>
              <a:cs typeface="Times New Roman" panose="02020603050405020304" pitchFamily="18" charset="0"/>
            </a:endParaRPr>
          </a:p>
          <a:p>
            <a:endParaRPr lang="en-US" sz="1700" dirty="0"/>
          </a:p>
        </p:txBody>
      </p:sp>
    </p:spTree>
    <p:extLst>
      <p:ext uri="{BB962C8B-B14F-4D97-AF65-F5344CB8AC3E}">
        <p14:creationId xmlns:p14="http://schemas.microsoft.com/office/powerpoint/2010/main" val="355975559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0" y="548680"/>
            <a:ext cx="8100392" cy="6048672"/>
          </a:xfrm>
        </p:spPr>
        <p:txBody>
          <a:bodyPr>
            <a:noAutofit/>
          </a:bodyPr>
          <a:lstStyle/>
          <a:p>
            <a:pPr indent="457200" algn="just">
              <a:lnSpc>
                <a:spcPct val="150000"/>
              </a:lnSpc>
              <a:spcAft>
                <a:spcPts val="0"/>
              </a:spcAft>
            </a:pPr>
            <a:r>
              <a:rPr lang="sr-Cyrl-RS" sz="1800" b="1" dirty="0">
                <a:solidFill>
                  <a:schemeClr val="accent2">
                    <a:lumMod val="40000"/>
                    <a:lumOff val="60000"/>
                  </a:schemeClr>
                </a:solidFill>
                <a:effectLst/>
                <a:latin typeface="Arial" pitchFamily="34" charset="0"/>
                <a:ea typeface="Cambria" panose="02040503050406030204" pitchFamily="18" charset="0"/>
                <a:cs typeface="Arial" pitchFamily="34" charset="0"/>
              </a:rPr>
              <a:t>Псеудополиморфизам</a:t>
            </a:r>
            <a:r>
              <a:rPr lang="sr-Cyrl-RS" sz="1800" dirty="0">
                <a:solidFill>
                  <a:schemeClr val="tx1"/>
                </a:solidFill>
                <a:effectLst/>
                <a:latin typeface="Arial" pitchFamily="34" charset="0"/>
                <a:ea typeface="Cambria" panose="02040503050406030204" pitchFamily="18" charset="0"/>
                <a:cs typeface="Arial" pitchFamily="34" charset="0"/>
              </a:rPr>
              <a:t> се дефинише као појава да се лековита супстанца јавља без солвенса и да гради асоцијате са солвенсом. </a:t>
            </a:r>
          </a:p>
          <a:p>
            <a:pPr indent="0" algn="just">
              <a:lnSpc>
                <a:spcPct val="150000"/>
              </a:lnSpc>
              <a:spcAft>
                <a:spcPts val="0"/>
              </a:spcAft>
              <a:buNone/>
            </a:pPr>
            <a:endParaRPr lang="sr-Cyrl-RS" sz="1800" dirty="0">
              <a:solidFill>
                <a:schemeClr val="tx1"/>
              </a:solidFill>
              <a:effectLst/>
              <a:latin typeface="Arial" pitchFamily="34" charset="0"/>
              <a:ea typeface="Cambria" panose="02040503050406030204" pitchFamily="18" charset="0"/>
              <a:cs typeface="Arial" pitchFamily="34" charset="0"/>
            </a:endParaRPr>
          </a:p>
          <a:p>
            <a:pPr indent="457200" algn="just">
              <a:lnSpc>
                <a:spcPct val="150000"/>
              </a:lnSpc>
              <a:spcAft>
                <a:spcPts val="0"/>
              </a:spcAft>
            </a:pPr>
            <a:r>
              <a:rPr lang="sr-Cyrl-RS" sz="1800" dirty="0">
                <a:solidFill>
                  <a:schemeClr val="tx1"/>
                </a:solidFill>
                <a:effectLst/>
                <a:latin typeface="Arial" pitchFamily="34" charset="0"/>
                <a:ea typeface="Cambria" panose="02040503050406030204" pitchFamily="18" charset="0"/>
                <a:cs typeface="Arial" pitchFamily="34" charset="0"/>
              </a:rPr>
              <a:t>Анхидровани, хидратни и солватни облици се убрајају у псеудополиморфне облике. </a:t>
            </a:r>
          </a:p>
          <a:p>
            <a:pPr indent="0" algn="just">
              <a:lnSpc>
                <a:spcPct val="150000"/>
              </a:lnSpc>
              <a:spcAft>
                <a:spcPts val="0"/>
              </a:spcAft>
              <a:buNone/>
            </a:pPr>
            <a:endParaRPr lang="sr-Cyrl-RS" sz="1800" dirty="0">
              <a:solidFill>
                <a:schemeClr val="tx1"/>
              </a:solidFill>
              <a:effectLst/>
              <a:latin typeface="Arial" pitchFamily="34" charset="0"/>
              <a:ea typeface="Cambria" panose="02040503050406030204" pitchFamily="18" charset="0"/>
              <a:cs typeface="Arial" pitchFamily="34" charset="0"/>
            </a:endParaRPr>
          </a:p>
          <a:p>
            <a:pPr indent="457200" algn="just">
              <a:lnSpc>
                <a:spcPct val="150000"/>
              </a:lnSpc>
              <a:spcAft>
                <a:spcPts val="0"/>
              </a:spcAft>
            </a:pPr>
            <a:r>
              <a:rPr lang="sr-Cyrl-RS" sz="1800" dirty="0">
                <a:solidFill>
                  <a:schemeClr val="tx1"/>
                </a:solidFill>
                <a:effectLst/>
                <a:latin typeface="Arial" pitchFamily="34" charset="0"/>
                <a:ea typeface="Cambria" panose="02040503050406030204" pitchFamily="18" charset="0"/>
                <a:cs typeface="Arial" pitchFamily="34" charset="0"/>
              </a:rPr>
              <a:t>Солвати су кристални облици лекова који представљају асоцијате лека са растварачаем; уколико је растварач вода називају се хидрати. </a:t>
            </a:r>
          </a:p>
          <a:p>
            <a:endParaRPr lang="en-US" sz="1700" dirty="0"/>
          </a:p>
        </p:txBody>
      </p:sp>
    </p:spTree>
    <p:extLst>
      <p:ext uri="{BB962C8B-B14F-4D97-AF65-F5344CB8AC3E}">
        <p14:creationId xmlns:p14="http://schemas.microsoft.com/office/powerpoint/2010/main" val="42200133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2728D04-7174-486A-A674-B55527276F47}"/>
              </a:ext>
            </a:extLst>
          </p:cNvPr>
          <p:cNvSpPr>
            <a:spLocks noGrp="1"/>
          </p:cNvSpPr>
          <p:nvPr>
            <p:ph idx="1"/>
          </p:nvPr>
        </p:nvSpPr>
        <p:spPr>
          <a:xfrm>
            <a:off x="0" y="548680"/>
            <a:ext cx="8460432" cy="6048672"/>
          </a:xfrm>
        </p:spPr>
        <p:txBody>
          <a:bodyPr>
            <a:noAutofit/>
          </a:bodyPr>
          <a:lstStyle/>
          <a:p>
            <a:pPr indent="0" algn="just">
              <a:spcAft>
                <a:spcPts val="0"/>
              </a:spcAft>
            </a:pPr>
            <a:r>
              <a:rPr lang="sr-Cyrl-RS" sz="1800" dirty="0">
                <a:solidFill>
                  <a:schemeClr val="accent2">
                    <a:lumMod val="40000"/>
                    <a:lumOff val="60000"/>
                  </a:schemeClr>
                </a:solidFill>
                <a:effectLst/>
                <a:latin typeface="Arial" pitchFamily="34" charset="0"/>
                <a:ea typeface="Cambria" panose="02040503050406030204" pitchFamily="18" charset="0"/>
                <a:cs typeface="Arial" pitchFamily="34" charset="0"/>
              </a:rPr>
              <a:t>Најчешће се анхидровани облици растварају брже од одговарајућих хидрата. </a:t>
            </a:r>
          </a:p>
          <a:p>
            <a:pPr indent="0" algn="just">
              <a:spcAft>
                <a:spcPts val="0"/>
              </a:spcAft>
            </a:pPr>
            <a:endParaRPr lang="sr-Cyrl-RS" sz="1800" dirty="0">
              <a:solidFill>
                <a:schemeClr val="accent2">
                  <a:lumMod val="40000"/>
                  <a:lumOff val="60000"/>
                </a:schemeClr>
              </a:solidFill>
              <a:effectLst/>
              <a:latin typeface="Arial" pitchFamily="34" charset="0"/>
              <a:ea typeface="Cambria" panose="02040503050406030204" pitchFamily="18" charset="0"/>
              <a:cs typeface="Arial" pitchFamily="34" charset="0"/>
            </a:endParaRPr>
          </a:p>
          <a:p>
            <a:pPr indent="0" algn="just">
              <a:spcAft>
                <a:spcPts val="0"/>
              </a:spcAft>
            </a:pPr>
            <a:r>
              <a:rPr lang="sr-Cyrl-RS" sz="1800" dirty="0">
                <a:solidFill>
                  <a:schemeClr val="tx1"/>
                </a:solidFill>
                <a:effectLst/>
                <a:latin typeface="Arial" pitchFamily="34" charset="0"/>
                <a:ea typeface="Cambria" panose="02040503050406030204" pitchFamily="18" charset="0"/>
                <a:cs typeface="Arial" pitchFamily="34" charset="0"/>
              </a:rPr>
              <a:t>Међутим постоје случајеви у којима се хидрати брже растварају:</a:t>
            </a:r>
          </a:p>
          <a:p>
            <a:pPr indent="0" algn="just">
              <a:spcAft>
                <a:spcPts val="0"/>
              </a:spcAft>
              <a:buNone/>
            </a:pPr>
            <a:r>
              <a:rPr lang="sr-Cyrl-RS" sz="1800" dirty="0">
                <a:solidFill>
                  <a:schemeClr val="tx1"/>
                </a:solidFill>
                <a:effectLst/>
                <a:latin typeface="Arial" pitchFamily="34" charset="0"/>
                <a:ea typeface="Cambria" panose="02040503050406030204" pitchFamily="18" charset="0"/>
                <a:cs typeface="Arial" pitchFamily="34" charset="0"/>
              </a:rPr>
              <a:t>еритромицин дихидрат брже раствара у односу на еритромицин монохидрат и анхидровани облик. </a:t>
            </a:r>
          </a:p>
          <a:p>
            <a:pPr indent="0" algn="just">
              <a:spcAft>
                <a:spcPts val="0"/>
              </a:spcAft>
            </a:pPr>
            <a:endParaRPr lang="sr-Cyrl-RS" sz="1800" dirty="0">
              <a:solidFill>
                <a:schemeClr val="tx1"/>
              </a:solidFill>
              <a:effectLst/>
              <a:latin typeface="Arial" pitchFamily="34" charset="0"/>
              <a:ea typeface="Cambria" panose="02040503050406030204" pitchFamily="18" charset="0"/>
              <a:cs typeface="Arial" pitchFamily="34" charset="0"/>
            </a:endParaRPr>
          </a:p>
          <a:p>
            <a:pPr indent="0" algn="just">
              <a:spcAft>
                <a:spcPts val="0"/>
              </a:spcAft>
            </a:pPr>
            <a:r>
              <a:rPr lang="sr-Cyrl-RS" sz="1800" dirty="0">
                <a:solidFill>
                  <a:schemeClr val="tx1"/>
                </a:solidFill>
                <a:effectLst/>
                <a:latin typeface="Arial" pitchFamily="34" charset="0"/>
                <a:ea typeface="Cambria" panose="02040503050406030204" pitchFamily="18" charset="0"/>
                <a:cs typeface="Arial" pitchFamily="34" charset="0"/>
              </a:rPr>
              <a:t>глибенкламид са пентанолом и толуеном као растварачем се брже растварао у односу на несолватисане полиморфне облике. </a:t>
            </a:r>
            <a:endParaRPr lang="sr-Cyrl-RS" sz="1800" dirty="0">
              <a:solidFill>
                <a:schemeClr val="tx1"/>
              </a:solidFill>
              <a:latin typeface="Arial" pitchFamily="34" charset="0"/>
              <a:ea typeface="Cambria" panose="02040503050406030204" pitchFamily="18" charset="0"/>
              <a:cs typeface="Arial" pitchFamily="34" charset="0"/>
            </a:endParaRPr>
          </a:p>
          <a:p>
            <a:pPr indent="0" algn="just">
              <a:spcAft>
                <a:spcPts val="0"/>
              </a:spcAft>
            </a:pPr>
            <a:endParaRPr lang="sr-Cyrl-RS" sz="1800" dirty="0">
              <a:solidFill>
                <a:schemeClr val="tx1"/>
              </a:solidFill>
              <a:effectLst/>
              <a:latin typeface="Arial" pitchFamily="34" charset="0"/>
              <a:ea typeface="Cambria" panose="02040503050406030204" pitchFamily="18" charset="0"/>
              <a:cs typeface="Arial" pitchFamily="34" charset="0"/>
            </a:endParaRPr>
          </a:p>
          <a:p>
            <a:pPr indent="0" algn="just">
              <a:spcAft>
                <a:spcPts val="0"/>
              </a:spcAft>
            </a:pPr>
            <a:endParaRPr lang="sr-Cyrl-RS" sz="1800" dirty="0">
              <a:latin typeface="Arial" pitchFamily="34" charset="0"/>
              <a:ea typeface="Cambria" panose="02040503050406030204" pitchFamily="18" charset="0"/>
              <a:cs typeface="Arial" pitchFamily="34" charset="0"/>
            </a:endParaRPr>
          </a:p>
          <a:p>
            <a:pPr indent="0" algn="just">
              <a:spcAft>
                <a:spcPts val="0"/>
              </a:spcAft>
            </a:pPr>
            <a:r>
              <a:rPr lang="sr-Cyrl-RS" sz="1800" dirty="0">
                <a:solidFill>
                  <a:schemeClr val="accent2">
                    <a:lumMod val="40000"/>
                    <a:lumOff val="60000"/>
                  </a:schemeClr>
                </a:solidFill>
                <a:effectLst/>
                <a:latin typeface="Arial" pitchFamily="34" charset="0"/>
                <a:ea typeface="Cambria" panose="02040503050406030204" pitchFamily="18" charset="0"/>
                <a:cs typeface="Arial" pitchFamily="34" charset="0"/>
              </a:rPr>
              <a:t>Предвидети:</a:t>
            </a:r>
            <a:r>
              <a:rPr lang="sr-Cyrl-RS" sz="1800" dirty="0">
                <a:solidFill>
                  <a:schemeClr val="tx1"/>
                </a:solidFill>
                <a:effectLst/>
                <a:latin typeface="Arial" pitchFamily="34" charset="0"/>
                <a:ea typeface="Cambria" panose="02040503050406030204" pitchFamily="18" charset="0"/>
                <a:cs typeface="Arial" pitchFamily="34" charset="0"/>
              </a:rPr>
              <a:t> </a:t>
            </a:r>
          </a:p>
          <a:p>
            <a:pPr indent="0" algn="just">
              <a:spcAft>
                <a:spcPts val="0"/>
              </a:spcAft>
            </a:pPr>
            <a:endParaRPr lang="sr-Cyrl-RS" sz="1800" dirty="0">
              <a:solidFill>
                <a:schemeClr val="tx1"/>
              </a:solidFill>
              <a:effectLst/>
              <a:latin typeface="Arial" pitchFamily="34" charset="0"/>
              <a:ea typeface="Cambria" panose="02040503050406030204" pitchFamily="18" charset="0"/>
              <a:cs typeface="Arial" pitchFamily="34" charset="0"/>
            </a:endParaRPr>
          </a:p>
          <a:p>
            <a:pPr marL="733806" indent="0" algn="just">
              <a:spcAft>
                <a:spcPts val="0"/>
              </a:spcAft>
              <a:buFont typeface="Wingdings" pitchFamily="2" charset="2"/>
              <a:buChar char="q"/>
            </a:pPr>
            <a:r>
              <a:rPr lang="sr-Cyrl-RS" sz="1800" dirty="0">
                <a:solidFill>
                  <a:schemeClr val="tx1"/>
                </a:solidFill>
                <a:effectLst/>
                <a:latin typeface="Arial" pitchFamily="34" charset="0"/>
                <a:ea typeface="Cambria" panose="02040503050406030204" pitchFamily="18" charset="0"/>
                <a:cs typeface="Arial" pitchFamily="34" charset="0"/>
              </a:rPr>
              <a:t>физичку стабилност анхидрованих и хидратних облика у присуству спољашњих фактора- влаге, температуре.</a:t>
            </a:r>
          </a:p>
          <a:p>
            <a:pPr marL="733806" indent="0" algn="just">
              <a:spcAft>
                <a:spcPts val="0"/>
              </a:spcAft>
              <a:buFont typeface="Wingdings" pitchFamily="2" charset="2"/>
              <a:buChar char="q"/>
            </a:pPr>
            <a:endParaRPr lang="sr-Cyrl-RS" sz="1800" dirty="0">
              <a:solidFill>
                <a:schemeClr val="tx1"/>
              </a:solidFill>
              <a:effectLst/>
              <a:latin typeface="Arial" pitchFamily="34" charset="0"/>
              <a:ea typeface="Cambria" panose="02040503050406030204" pitchFamily="18" charset="0"/>
              <a:cs typeface="Arial" pitchFamily="34" charset="0"/>
            </a:endParaRPr>
          </a:p>
          <a:p>
            <a:pPr marL="733806" indent="0" algn="just">
              <a:spcAft>
                <a:spcPts val="0"/>
              </a:spcAft>
              <a:buFont typeface="Wingdings" pitchFamily="2" charset="2"/>
              <a:buChar char="q"/>
            </a:pPr>
            <a:r>
              <a:rPr lang="sr-Cyrl-RS" sz="1800" dirty="0">
                <a:solidFill>
                  <a:schemeClr val="tx1"/>
                </a:solidFill>
                <a:effectLst/>
                <a:latin typeface="Arial" pitchFamily="34" charset="0"/>
                <a:ea typeface="Cambria" panose="02040503050406030204" pitchFamily="18" charset="0"/>
                <a:cs typeface="Arial" pitchFamily="34" charset="0"/>
              </a:rPr>
              <a:t>прелазак једног облика у други који се може догодоти током складиштења и употребе препарата. </a:t>
            </a:r>
            <a:endParaRPr lang="en-US" sz="1800" dirty="0">
              <a:solidFill>
                <a:schemeClr val="tx1"/>
              </a:solidFill>
              <a:effectLst/>
              <a:latin typeface="Arial" pitchFamily="34" charset="0"/>
              <a:ea typeface="Cambria" panose="02040503050406030204" pitchFamily="18" charset="0"/>
              <a:cs typeface="Arial" pitchFamily="34" charset="0"/>
            </a:endParaRPr>
          </a:p>
          <a:p>
            <a:pPr marL="0" indent="0" algn="just">
              <a:lnSpc>
                <a:spcPct val="150000"/>
              </a:lnSpc>
              <a:spcAft>
                <a:spcPts val="0"/>
              </a:spcAft>
              <a:buNone/>
            </a:pPr>
            <a:endParaRPr lang="en-US" sz="1800" dirty="0">
              <a:solidFill>
                <a:schemeClr val="accent1">
                  <a:lumMod val="75000"/>
                </a:schemeClr>
              </a:solidFill>
              <a:effectLst/>
              <a:latin typeface="Arial" pitchFamily="34" charset="0"/>
              <a:ea typeface="Cambria" panose="02040503050406030204" pitchFamily="18" charset="0"/>
              <a:cs typeface="Arial" pitchFamily="34" charset="0"/>
            </a:endParaRPr>
          </a:p>
          <a:p>
            <a:endParaRPr lang="en-US" sz="1800" dirty="0">
              <a:latin typeface="Arial" pitchFamily="34" charset="0"/>
              <a:cs typeface="Arial" pitchFamily="34" charset="0"/>
            </a:endParaRPr>
          </a:p>
        </p:txBody>
      </p:sp>
    </p:spTree>
    <p:extLst>
      <p:ext uri="{BB962C8B-B14F-4D97-AF65-F5344CB8AC3E}">
        <p14:creationId xmlns:p14="http://schemas.microsoft.com/office/powerpoint/2010/main" val="242093520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5CCB8058-52BE-4A23-8EF7-C40BAD8DE10C}"/>
              </a:ext>
            </a:extLst>
          </p:cNvPr>
          <p:cNvSpPr txBox="1"/>
          <p:nvPr/>
        </p:nvSpPr>
        <p:spPr>
          <a:xfrm>
            <a:off x="615297" y="908720"/>
            <a:ext cx="7704856" cy="5175776"/>
          </a:xfrm>
          <a:prstGeom prst="rect">
            <a:avLst/>
          </a:prstGeom>
          <a:noFill/>
        </p:spPr>
        <p:txBody>
          <a:bodyPr wrap="square">
            <a:spAutoFit/>
          </a:bodyPr>
          <a:lstStyle/>
          <a:p>
            <a:pPr indent="457200" algn="just">
              <a:lnSpc>
                <a:spcPct val="150000"/>
              </a:lnSpc>
              <a:spcAft>
                <a:spcPts val="1000"/>
              </a:spcAft>
            </a:pPr>
            <a:r>
              <a:rPr lang="sr-Cyrl-RS" sz="1800" dirty="0">
                <a:effectLst/>
                <a:latin typeface="Arial" pitchFamily="34" charset="0"/>
                <a:ea typeface="Cambria" panose="02040503050406030204" pitchFamily="18" charset="0"/>
                <a:cs typeface="Arial" pitchFamily="34" charset="0"/>
              </a:rPr>
              <a:t>Ф</a:t>
            </a:r>
            <a:r>
              <a:rPr lang="en-US" sz="1800" dirty="0" err="1">
                <a:effectLst/>
                <a:latin typeface="Arial" pitchFamily="34" charset="0"/>
                <a:ea typeface="Cambria" panose="02040503050406030204" pitchFamily="18" charset="0"/>
                <a:cs typeface="Arial" pitchFamily="34" charset="0"/>
              </a:rPr>
              <a:t>изичко-хемијске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особине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лека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које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су</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потреб</a:t>
            </a:r>
            <a:r>
              <a:rPr lang="sr-Cyrl-RS" sz="1800" dirty="0">
                <a:effectLst/>
                <a:latin typeface="Arial" pitchFamily="34" charset="0"/>
                <a:ea typeface="Cambria" panose="02040503050406030204" pitchFamily="18" charset="0"/>
                <a:cs typeface="Arial" pitchFamily="34" charset="0"/>
              </a:rPr>
              <a:t>н</a:t>
            </a:r>
            <a:r>
              <a:rPr lang="en-US" sz="1800" dirty="0">
                <a:effectLst/>
                <a:latin typeface="Arial" pitchFamily="34" charset="0"/>
                <a:ea typeface="Cambria" panose="02040503050406030204" pitchFamily="18" charset="0"/>
                <a:cs typeface="Arial" pitchFamily="34" charset="0"/>
              </a:rPr>
              <a:t>е </a:t>
            </a:r>
            <a:r>
              <a:rPr lang="en-US" sz="1800" dirty="0" err="1">
                <a:effectLst/>
                <a:latin typeface="Arial" pitchFamily="34" charset="0"/>
                <a:ea typeface="Cambria" panose="02040503050406030204" pitchFamily="18" charset="0"/>
                <a:cs typeface="Arial" pitchFamily="34" charset="0"/>
              </a:rPr>
              <a:t>ради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постизање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оптималне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апсорпције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не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разликују</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се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за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орални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вагинални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трансдермални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сублингвални</a:t>
            </a:r>
            <a:r>
              <a:rPr lang="en-US" sz="1800" dirty="0">
                <a:effectLst/>
                <a:latin typeface="Arial" pitchFamily="34" charset="0"/>
                <a:ea typeface="Cambria" panose="02040503050406030204" pitchFamily="18" charset="0"/>
                <a:cs typeface="Arial" pitchFamily="34" charset="0"/>
              </a:rPr>
              <a:t>/</a:t>
            </a:r>
            <a:r>
              <a:rPr lang="en-US" sz="1800" dirty="0" err="1">
                <a:effectLst/>
                <a:latin typeface="Arial" pitchFamily="34" charset="0"/>
                <a:ea typeface="Cambria" panose="02040503050406030204" pitchFamily="18" charset="0"/>
                <a:cs typeface="Arial" pitchFamily="34" charset="0"/>
              </a:rPr>
              <a:t>букални</a:t>
            </a:r>
            <a:r>
              <a:rPr lang="sr-Cyrl-RS" sz="1800" dirty="0">
                <a:effectLst/>
                <a:latin typeface="Arial" pitchFamily="34" charset="0"/>
                <a:ea typeface="Cambria" panose="02040503050406030204" pitchFamily="18" charset="0"/>
                <a:cs typeface="Arial" pitchFamily="34" charset="0"/>
              </a:rPr>
              <a:t> пут примене</a:t>
            </a:r>
            <a:r>
              <a:rPr lang="en-US" sz="1800" dirty="0">
                <a:effectLst/>
                <a:latin typeface="Arial" pitchFamily="34" charset="0"/>
                <a:ea typeface="Cambria" panose="02040503050406030204" pitchFamily="18" charset="0"/>
                <a:cs typeface="Arial" pitchFamily="34" charset="0"/>
              </a:rPr>
              <a:t>. </a:t>
            </a:r>
            <a:endParaRPr lang="sr-Cyrl-RS" dirty="0">
              <a:latin typeface="Arial" pitchFamily="34" charset="0"/>
              <a:ea typeface="Cambria" panose="02040503050406030204" pitchFamily="18" charset="0"/>
              <a:cs typeface="Arial" pitchFamily="34" charset="0"/>
            </a:endParaRPr>
          </a:p>
          <a:p>
            <a:pPr indent="457200" algn="just">
              <a:lnSpc>
                <a:spcPct val="150000"/>
              </a:lnSpc>
              <a:spcAft>
                <a:spcPts val="1000"/>
              </a:spcAft>
            </a:pPr>
            <a:endParaRPr lang="sr-Cyrl-RS" sz="1800" dirty="0">
              <a:effectLst/>
              <a:latin typeface="Arial" pitchFamily="34" charset="0"/>
              <a:ea typeface="Cambria" panose="02040503050406030204" pitchFamily="18" charset="0"/>
              <a:cs typeface="Arial" pitchFamily="34" charset="0"/>
            </a:endParaRPr>
          </a:p>
          <a:p>
            <a:pPr indent="457200" algn="just">
              <a:lnSpc>
                <a:spcPct val="150000"/>
              </a:lnSpc>
              <a:spcAft>
                <a:spcPts val="1000"/>
              </a:spcAft>
            </a:pPr>
            <a:r>
              <a:rPr lang="en-US" sz="1800" dirty="0" err="1">
                <a:effectLst/>
                <a:latin typeface="Arial" pitchFamily="34" charset="0"/>
                <a:ea typeface="Cambria" panose="02040503050406030204" pitchFamily="18" charset="0"/>
                <a:cs typeface="Arial" pitchFamily="34" charset="0"/>
              </a:rPr>
              <a:t>Међутим</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мора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се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имати</a:t>
            </a:r>
            <a:r>
              <a:rPr lang="en-US" sz="1800" dirty="0">
                <a:effectLst/>
                <a:latin typeface="Arial" pitchFamily="34" charset="0"/>
                <a:ea typeface="Cambria" panose="02040503050406030204" pitchFamily="18" charset="0"/>
                <a:cs typeface="Arial" pitchFamily="34" charset="0"/>
              </a:rPr>
              <a:t> у </a:t>
            </a:r>
            <a:r>
              <a:rPr lang="en-US" sz="1800" dirty="0" err="1">
                <a:effectLst/>
                <a:latin typeface="Arial" pitchFamily="34" charset="0"/>
                <a:ea typeface="Cambria" panose="02040503050406030204" pitchFamily="18" charset="0"/>
                <a:cs typeface="Arial" pitchFamily="34" charset="0"/>
              </a:rPr>
              <a:t>виду</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да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трансдермални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букални</a:t>
            </a:r>
            <a:r>
              <a:rPr lang="en-US" sz="1800" dirty="0">
                <a:effectLst/>
                <a:latin typeface="Arial" pitchFamily="34" charset="0"/>
                <a:ea typeface="Cambria" panose="02040503050406030204" pitchFamily="18" charset="0"/>
                <a:cs typeface="Arial" pitchFamily="34" charset="0"/>
              </a:rPr>
              <a:t>/</a:t>
            </a:r>
            <a:r>
              <a:rPr lang="en-US" sz="1800" dirty="0" err="1">
                <a:effectLst/>
                <a:latin typeface="Arial" pitchFamily="34" charset="0"/>
                <a:ea typeface="Cambria" panose="02040503050406030204" pitchFamily="18" charset="0"/>
                <a:cs typeface="Arial" pitchFamily="34" charset="0"/>
              </a:rPr>
              <a:t>сублингвални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назални</a:t>
            </a:r>
            <a:r>
              <a:rPr lang="en-US" sz="1800" dirty="0">
                <a:effectLst/>
                <a:latin typeface="Arial" pitchFamily="34" charset="0"/>
                <a:ea typeface="Cambria" panose="02040503050406030204" pitchFamily="18" charset="0"/>
                <a:cs typeface="Arial" pitchFamily="34" charset="0"/>
              </a:rPr>
              <a:t> и </a:t>
            </a:r>
            <a:r>
              <a:rPr lang="en-US" sz="1800" dirty="0" err="1">
                <a:effectLst/>
                <a:latin typeface="Arial" pitchFamily="34" charset="0"/>
                <a:ea typeface="Cambria" panose="02040503050406030204" pitchFamily="18" charset="0"/>
                <a:cs typeface="Arial" pitchFamily="34" charset="0"/>
              </a:rPr>
              <a:t>вагинални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пут</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омогућавају</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апликацију</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мање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запремине</a:t>
            </a:r>
            <a:r>
              <a:rPr lang="en-US" sz="1800" dirty="0">
                <a:effectLst/>
                <a:latin typeface="Arial" pitchFamily="34" charset="0"/>
                <a:ea typeface="Cambria" panose="02040503050406030204" pitchFamily="18" charset="0"/>
                <a:cs typeface="Arial" pitchFamily="34" charset="0"/>
              </a:rPr>
              <a:t> </a:t>
            </a:r>
            <a:r>
              <a:rPr lang="sr-Cyrl-RS" sz="1800" dirty="0">
                <a:effectLst/>
                <a:latin typeface="Arial" pitchFamily="34" charset="0"/>
                <a:ea typeface="Cambria" panose="02040503050406030204" pitchFamily="18" charset="0"/>
                <a:cs typeface="Arial" pitchFamily="34" charset="0"/>
              </a:rPr>
              <a:t>лека </a:t>
            </a:r>
            <a:r>
              <a:rPr lang="en-US" sz="1800" dirty="0">
                <a:effectLst/>
                <a:latin typeface="Arial" pitchFamily="34" charset="0"/>
                <a:ea typeface="Cambria" panose="02040503050406030204" pitchFamily="18" charset="0"/>
                <a:cs typeface="Arial" pitchFamily="34" charset="0"/>
              </a:rPr>
              <a:t>у </a:t>
            </a:r>
            <a:r>
              <a:rPr lang="en-US" sz="1800" dirty="0" err="1">
                <a:effectLst/>
                <a:latin typeface="Arial" pitchFamily="34" charset="0"/>
                <a:ea typeface="Cambria" panose="02040503050406030204" pitchFamily="18" charset="0"/>
                <a:cs typeface="Arial" pitchFamily="34" charset="0"/>
              </a:rPr>
              <a:t>односу</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на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оралну</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примену</a:t>
            </a:r>
            <a:r>
              <a:rPr lang="en-US" sz="1800" dirty="0">
                <a:effectLst/>
                <a:latin typeface="Arial" pitchFamily="34" charset="0"/>
                <a:ea typeface="Cambria" panose="02040503050406030204" pitchFamily="18" charset="0"/>
                <a:cs typeface="Arial" pitchFamily="34" charset="0"/>
              </a:rPr>
              <a:t>. </a:t>
            </a:r>
            <a:endParaRPr lang="sr-Cyrl-RS" sz="1800" dirty="0">
              <a:effectLst/>
              <a:latin typeface="Arial" pitchFamily="34" charset="0"/>
              <a:ea typeface="Cambria" panose="02040503050406030204" pitchFamily="18" charset="0"/>
              <a:cs typeface="Arial" pitchFamily="34" charset="0"/>
            </a:endParaRPr>
          </a:p>
          <a:p>
            <a:pPr indent="457200" algn="just">
              <a:lnSpc>
                <a:spcPct val="150000"/>
              </a:lnSpc>
              <a:spcAft>
                <a:spcPts val="1000"/>
              </a:spcAft>
            </a:pPr>
            <a:endParaRPr lang="sr-Cyrl-RS" dirty="0">
              <a:latin typeface="Arial" pitchFamily="34" charset="0"/>
              <a:ea typeface="Cambria" panose="02040503050406030204" pitchFamily="18" charset="0"/>
              <a:cs typeface="Arial" pitchFamily="34" charset="0"/>
            </a:endParaRPr>
          </a:p>
          <a:p>
            <a:pPr indent="457200" algn="just">
              <a:lnSpc>
                <a:spcPct val="150000"/>
              </a:lnSpc>
              <a:spcAft>
                <a:spcPts val="1000"/>
              </a:spcAft>
            </a:pPr>
            <a:r>
              <a:rPr lang="en-US" sz="1800" dirty="0">
                <a:effectLst/>
                <a:latin typeface="Arial" pitchFamily="34" charset="0"/>
                <a:ea typeface="Cambria" panose="02040503050406030204" pitchFamily="18" charset="0"/>
                <a:cs typeface="Arial" pitchFamily="34" charset="0"/>
              </a:rPr>
              <a:t> </a:t>
            </a:r>
            <a:r>
              <a:rPr lang="sr-Cyrl-RS" dirty="0">
                <a:latin typeface="Arial" pitchFamily="34" charset="0"/>
                <a:ea typeface="Cambria" panose="02040503050406030204" pitchFamily="18" charset="0"/>
                <a:cs typeface="Arial" pitchFamily="34" charset="0"/>
              </a:rPr>
              <a:t>М</a:t>
            </a:r>
            <a:r>
              <a:rPr lang="en-US" sz="1800" dirty="0" err="1">
                <a:effectLst/>
                <a:latin typeface="Arial" pitchFamily="34" charset="0"/>
                <a:ea typeface="Cambria" panose="02040503050406030204" pitchFamily="18" charset="0"/>
                <a:cs typeface="Arial" pitchFamily="34" charset="0"/>
              </a:rPr>
              <a:t>ања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запремина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течности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је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доступна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за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растварање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лека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па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је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побољшање</a:t>
            </a:r>
            <a:r>
              <a:rPr lang="en-US" sz="1800" dirty="0">
                <a:effectLst/>
                <a:latin typeface="Arial" pitchFamily="34" charset="0"/>
                <a:ea typeface="Cambria" panose="02040503050406030204" pitchFamily="18" charset="0"/>
                <a:cs typeface="Arial" pitchFamily="34" charset="0"/>
              </a:rPr>
              <a:t>/</a:t>
            </a:r>
            <a:r>
              <a:rPr lang="en-US" sz="1800" dirty="0" err="1">
                <a:effectLst/>
                <a:latin typeface="Arial" pitchFamily="34" charset="0"/>
                <a:ea typeface="Cambria" panose="02040503050406030204" pitchFamily="18" charset="0"/>
                <a:cs typeface="Arial" pitchFamily="34" charset="0"/>
              </a:rPr>
              <a:t>постизање</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растворљивости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лека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већи</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изазов</a:t>
            </a:r>
            <a:r>
              <a:rPr lang="en-US" sz="1800" dirty="0">
                <a:effectLst/>
                <a:latin typeface="Arial" pitchFamily="34" charset="0"/>
                <a:ea typeface="Cambria" panose="02040503050406030204" pitchFamily="18" charset="0"/>
                <a:cs typeface="Arial" pitchFamily="34" charset="0"/>
              </a:rPr>
              <a:t> у </a:t>
            </a:r>
            <a:r>
              <a:rPr lang="en-US" sz="1800" dirty="0" err="1">
                <a:effectLst/>
                <a:latin typeface="Arial" pitchFamily="34" charset="0"/>
                <a:ea typeface="Cambria" panose="02040503050406030204" pitchFamily="18" charset="0"/>
                <a:cs typeface="Arial" pitchFamily="34" charset="0"/>
              </a:rPr>
              <a:t>процесу</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формулације</a:t>
            </a:r>
            <a:r>
              <a:rPr lang="en-US" sz="1800" dirty="0">
                <a:effectLst/>
                <a:latin typeface="Arial" pitchFamily="34" charset="0"/>
                <a:ea typeface="Cambria" panose="02040503050406030204" pitchFamily="18" charset="0"/>
                <a:cs typeface="Arial" pitchFamily="34" charset="0"/>
              </a:rPr>
              <a:t> у </a:t>
            </a:r>
            <a:r>
              <a:rPr lang="en-US" sz="1800" dirty="0" err="1">
                <a:effectLst/>
                <a:latin typeface="Arial" pitchFamily="34" charset="0"/>
                <a:ea typeface="Cambria" panose="02040503050406030204" pitchFamily="18" charset="0"/>
                <a:cs typeface="Arial" pitchFamily="34" charset="0"/>
              </a:rPr>
              <a:t>поређењу</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са</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оралним</a:t>
            </a:r>
            <a:r>
              <a:rPr lang="en-US" sz="1800" dirty="0">
                <a:effectLst/>
                <a:latin typeface="Arial" pitchFamily="34" charset="0"/>
                <a:ea typeface="Cambria" panose="02040503050406030204" pitchFamily="18" charset="0"/>
                <a:cs typeface="Arial" pitchFamily="34" charset="0"/>
              </a:rPr>
              <a:t> </a:t>
            </a:r>
            <a:r>
              <a:rPr lang="en-US" sz="1800" dirty="0" err="1">
                <a:effectLst/>
                <a:latin typeface="Arial" pitchFamily="34" charset="0"/>
                <a:ea typeface="Cambria" panose="02040503050406030204" pitchFamily="18" charset="0"/>
                <a:cs typeface="Arial" pitchFamily="34" charset="0"/>
              </a:rPr>
              <a:t>путем</a:t>
            </a:r>
            <a:r>
              <a:rPr lang="en-US" sz="1800" dirty="0">
                <a:effectLst/>
                <a:latin typeface="Arial" pitchFamily="34" charset="0"/>
                <a:ea typeface="Cambria" panose="02040503050406030204" pitchFamily="18" charset="0"/>
                <a:cs typeface="Arial" pitchFamily="34" charset="0"/>
              </a:rPr>
              <a:t>. </a:t>
            </a:r>
            <a:endParaRPr lang="en-US" sz="1600" dirty="0">
              <a:effectLst/>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23546856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7108" name="Rectangle 4"/>
          <p:cNvSpPr>
            <a:spLocks noChangeArrowheads="1"/>
          </p:cNvSpPr>
          <p:nvPr/>
        </p:nvSpPr>
        <p:spPr bwMode="auto">
          <a:xfrm>
            <a:off x="827088" y="1828800"/>
            <a:ext cx="7486650" cy="4572000"/>
          </a:xfrm>
          <a:prstGeom prst="rect">
            <a:avLst/>
          </a:prstGeom>
          <a:noFill/>
          <a:ln w="12700">
            <a:noFill/>
            <a:miter lim="800000"/>
            <a:headEnd/>
            <a:tailEnd/>
          </a:ln>
          <a:effectLst/>
        </p:spPr>
        <p:txBody>
          <a:bodyPr lIns="90488" tIns="44450" rIns="90488" bIns="44450"/>
          <a:lstStyle/>
          <a:p>
            <a:pPr marL="342900" indent="-342900">
              <a:spcBef>
                <a:spcPct val="20000"/>
              </a:spcBef>
            </a:pPr>
            <a:endParaRPr lang="en-US" sz="2500" dirty="0"/>
          </a:p>
          <a:p>
            <a:pPr marL="800100" lvl="1" indent="-342900">
              <a:spcBef>
                <a:spcPct val="20000"/>
              </a:spcBef>
              <a:buFont typeface="Arial" pitchFamily="34" charset="0"/>
              <a:buChar char="•"/>
            </a:pPr>
            <a:r>
              <a:rPr lang="en-US" sz="2500" dirty="0">
                <a:latin typeface="Arial" pitchFamily="34" charset="0"/>
                <a:ea typeface="Cambria" panose="02040503050406030204" pitchFamily="18" charset="0"/>
                <a:cs typeface="Arial" pitchFamily="34" charset="0"/>
              </a:rPr>
              <a:t>logP &lt; 5.</a:t>
            </a:r>
          </a:p>
          <a:p>
            <a:pPr marL="800100" lvl="1" indent="-342900">
              <a:spcBef>
                <a:spcPct val="20000"/>
              </a:spcBef>
              <a:buFont typeface="Arial" pitchFamily="34" charset="0"/>
              <a:buChar char="•"/>
            </a:pPr>
            <a:r>
              <a:rPr lang="sr-Cyrl-RS" sz="2500" dirty="0">
                <a:latin typeface="Arial" pitchFamily="34" charset="0"/>
                <a:ea typeface="Cambria" panose="02040503050406030204" pitchFamily="18" charset="0"/>
                <a:cs typeface="Arial" pitchFamily="34" charset="0"/>
              </a:rPr>
              <a:t>Не више од </a:t>
            </a:r>
            <a:r>
              <a:rPr lang="en-US" sz="2500" dirty="0">
                <a:latin typeface="Arial" pitchFamily="34" charset="0"/>
                <a:ea typeface="Cambria" panose="02040503050406030204" pitchFamily="18" charset="0"/>
                <a:cs typeface="Arial" pitchFamily="34" charset="0"/>
              </a:rPr>
              <a:t>10 </a:t>
            </a:r>
            <a:r>
              <a:rPr lang="sr-Cyrl-RS" sz="2500" dirty="0">
                <a:latin typeface="Arial" pitchFamily="34" charset="0"/>
                <a:ea typeface="Cambria" panose="02040503050406030204" pitchFamily="18" charset="0"/>
                <a:cs typeface="Arial" pitchFamily="34" charset="0"/>
              </a:rPr>
              <a:t>акцептора водоничних веза</a:t>
            </a:r>
            <a:endParaRPr lang="en-US" sz="2500" dirty="0">
              <a:latin typeface="Arial" pitchFamily="34" charset="0"/>
              <a:ea typeface="Cambria" panose="02040503050406030204" pitchFamily="18" charset="0"/>
              <a:cs typeface="Arial" pitchFamily="34" charset="0"/>
            </a:endParaRPr>
          </a:p>
          <a:p>
            <a:pPr marL="800100" lvl="1" indent="-342900">
              <a:spcBef>
                <a:spcPct val="20000"/>
              </a:spcBef>
              <a:buFont typeface="Arial" pitchFamily="34" charset="0"/>
              <a:buChar char="•"/>
            </a:pPr>
            <a:r>
              <a:rPr lang="sr-Cyrl-RS" sz="2500" dirty="0">
                <a:latin typeface="Arial" pitchFamily="34" charset="0"/>
                <a:ea typeface="Cambria" panose="02040503050406030204" pitchFamily="18" charset="0"/>
                <a:cs typeface="Arial" pitchFamily="34" charset="0"/>
              </a:rPr>
              <a:t>Не више од </a:t>
            </a:r>
            <a:r>
              <a:rPr lang="en-US" sz="2500" dirty="0">
                <a:latin typeface="Arial" pitchFamily="34" charset="0"/>
                <a:ea typeface="Cambria" panose="02040503050406030204" pitchFamily="18" charset="0"/>
                <a:cs typeface="Arial" pitchFamily="34" charset="0"/>
              </a:rPr>
              <a:t>5 </a:t>
            </a:r>
            <a:r>
              <a:rPr lang="sr-Cyrl-RS" sz="2500" dirty="0">
                <a:latin typeface="Arial" pitchFamily="34" charset="0"/>
                <a:ea typeface="Cambria" panose="02040503050406030204" pitchFamily="18" charset="0"/>
                <a:cs typeface="Arial" pitchFamily="34" charset="0"/>
              </a:rPr>
              <a:t>донора водоничних веза</a:t>
            </a:r>
            <a:endParaRPr lang="en-US" sz="2500" dirty="0">
              <a:latin typeface="Arial" pitchFamily="34" charset="0"/>
              <a:ea typeface="Cambria" panose="02040503050406030204" pitchFamily="18" charset="0"/>
              <a:cs typeface="Arial" pitchFamily="34" charset="0"/>
            </a:endParaRPr>
          </a:p>
          <a:p>
            <a:pPr marL="800100" lvl="1" indent="-342900">
              <a:spcBef>
                <a:spcPct val="20000"/>
              </a:spcBef>
              <a:buFont typeface="Arial" pitchFamily="34" charset="0"/>
              <a:buChar char="•"/>
            </a:pPr>
            <a:r>
              <a:rPr lang="sr-Cyrl-RS" sz="2500" dirty="0">
                <a:latin typeface="Arial" pitchFamily="34" charset="0"/>
                <a:ea typeface="Cambria" panose="02040503050406030204" pitchFamily="18" charset="0"/>
                <a:cs typeface="Arial" pitchFamily="34" charset="0"/>
              </a:rPr>
              <a:t>Молекулска маса мања од </a:t>
            </a:r>
            <a:r>
              <a:rPr lang="en-US" sz="2500" dirty="0">
                <a:latin typeface="Arial" pitchFamily="34" charset="0"/>
                <a:ea typeface="Cambria" panose="02040503050406030204" pitchFamily="18" charset="0"/>
                <a:cs typeface="Arial" pitchFamily="34" charset="0"/>
              </a:rPr>
              <a:t>500 Da</a:t>
            </a:r>
          </a:p>
          <a:p>
            <a:pPr marL="800100" lvl="1" indent="-342900">
              <a:spcBef>
                <a:spcPct val="20000"/>
              </a:spcBef>
            </a:pPr>
            <a:endParaRPr lang="en-US" sz="2500" dirty="0">
              <a:latin typeface="Arial" pitchFamily="34" charset="0"/>
              <a:ea typeface="Cambria" panose="02040503050406030204" pitchFamily="18" charset="0"/>
              <a:cs typeface="Arial" pitchFamily="34" charset="0"/>
            </a:endParaRPr>
          </a:p>
          <a:p>
            <a:pPr marL="800100" lvl="1" indent="-342900">
              <a:spcBef>
                <a:spcPct val="20000"/>
              </a:spcBef>
            </a:pPr>
            <a:r>
              <a:rPr lang="en-US" sz="2500" dirty="0">
                <a:solidFill>
                  <a:schemeClr val="accent2"/>
                </a:solidFill>
                <a:latin typeface="Arial" pitchFamily="34" charset="0"/>
                <a:ea typeface="Cambria" panose="02040503050406030204" pitchFamily="18" charset="0"/>
                <a:cs typeface="Arial" pitchFamily="34" charset="0"/>
              </a:rPr>
              <a:t>‘’ Lipinski’s rule of five’’</a:t>
            </a:r>
          </a:p>
          <a:p>
            <a:pPr marL="800100" lvl="1" indent="-342900">
              <a:spcBef>
                <a:spcPct val="20000"/>
              </a:spcBef>
              <a:buFont typeface="Arial" pitchFamily="34" charset="0"/>
              <a:buChar char="•"/>
            </a:pPr>
            <a:endParaRPr lang="en-US" sz="2500" dirty="0"/>
          </a:p>
          <a:p>
            <a:pPr lvl="1">
              <a:spcBef>
                <a:spcPct val="20000"/>
              </a:spcBef>
            </a:pPr>
            <a:endParaRPr lang="en-US" sz="1800" dirty="0"/>
          </a:p>
          <a:p>
            <a:pPr marL="800100" lvl="1" indent="-342900">
              <a:spcBef>
                <a:spcPct val="20000"/>
              </a:spcBef>
              <a:buFont typeface="Arial" pitchFamily="34" charset="0"/>
              <a:buChar char="•"/>
            </a:pPr>
            <a:endParaRPr lang="en-US" sz="1800" dirty="0"/>
          </a:p>
          <a:p>
            <a:pPr marL="342900" indent="-342900">
              <a:spcBef>
                <a:spcPct val="20000"/>
              </a:spcBef>
            </a:pPr>
            <a:r>
              <a:rPr lang="en-US" sz="1800" dirty="0"/>
              <a:t> </a:t>
            </a:r>
            <a:endParaRPr lang="en-GB" sz="1800" dirty="0"/>
          </a:p>
        </p:txBody>
      </p:sp>
      <p:sp>
        <p:nvSpPr>
          <p:cNvPr id="47109" name="AutoShape 5"/>
          <p:cNvSpPr>
            <a:spLocks noChangeArrowheads="1"/>
          </p:cNvSpPr>
          <p:nvPr/>
        </p:nvSpPr>
        <p:spPr bwMode="auto">
          <a:xfrm>
            <a:off x="611188" y="476672"/>
            <a:ext cx="7921625" cy="1152525"/>
          </a:xfrm>
          <a:prstGeom prst="roundRect">
            <a:avLst>
              <a:gd name="adj" fmla="val 16667"/>
            </a:avLst>
          </a:prstGeom>
          <a:noFill/>
          <a:ln w="9525">
            <a:noFill/>
            <a:round/>
            <a:headEnd/>
            <a:tailEnd/>
          </a:ln>
          <a:effectLst/>
        </p:spPr>
        <p:txBody>
          <a:bodyPr wrap="none" anchor="ctr"/>
          <a:lstStyle/>
          <a:p>
            <a:pPr algn="ctr" eaLnBrk="0" hangingPunct="0"/>
            <a:r>
              <a:rPr lang="sr-Cyrl-RS" sz="3200" dirty="0">
                <a:solidFill>
                  <a:schemeClr val="accent2"/>
                </a:solidFill>
                <a:latin typeface="Arial" pitchFamily="34" charset="0"/>
                <a:ea typeface="Cambria" panose="02040503050406030204" pitchFamily="18" charset="0"/>
                <a:cs typeface="Arial" pitchFamily="34" charset="0"/>
              </a:rPr>
              <a:t>Орална примена лекова</a:t>
            </a:r>
            <a:endParaRPr lang="en-GB" sz="3200" dirty="0">
              <a:solidFill>
                <a:schemeClr val="accent2"/>
              </a:solidFill>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13492839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C900496C-278C-4C41-A428-99A1C10215E7}"/>
              </a:ext>
            </a:extLst>
          </p:cNvPr>
          <p:cNvSpPr>
            <a:spLocks noGrp="1"/>
          </p:cNvSpPr>
          <p:nvPr>
            <p:ph type="title"/>
          </p:nvPr>
        </p:nvSpPr>
        <p:spPr/>
        <p:txBody>
          <a:bodyPr>
            <a:normAutofit/>
          </a:bodyPr>
          <a:lstStyle/>
          <a:p>
            <a:r>
              <a:rPr lang="sr-Cyrl-RS" sz="3300" dirty="0">
                <a:latin typeface="Arial" pitchFamily="34" charset="0"/>
                <a:ea typeface="Cambria" panose="02040503050406030204" pitchFamily="18" charset="0"/>
                <a:cs typeface="Arial" pitchFamily="34" charset="0"/>
              </a:rPr>
              <a:t>Физичко-хемијски фактори</a:t>
            </a:r>
            <a:endParaRPr lang="en-US" sz="3300" dirty="0">
              <a:latin typeface="Arial" pitchFamily="34" charset="0"/>
              <a:ea typeface="Cambria" panose="02040503050406030204" pitchFamily="18" charset="0"/>
              <a:cs typeface="Arial" pitchFamily="34" charset="0"/>
            </a:endParaRPr>
          </a:p>
        </p:txBody>
      </p:sp>
      <p:sp>
        <p:nvSpPr>
          <p:cNvPr id="3" name="Content Placeholder 2"/>
          <p:cNvSpPr>
            <a:spLocks noGrp="1"/>
          </p:cNvSpPr>
          <p:nvPr>
            <p:ph idx="1"/>
          </p:nvPr>
        </p:nvSpPr>
        <p:spPr>
          <a:xfrm>
            <a:off x="206374" y="1777873"/>
            <a:ext cx="7750001" cy="4873752"/>
          </a:xfrm>
        </p:spPr>
        <p:txBody>
          <a:bodyPr>
            <a:normAutofit/>
          </a:bodyPr>
          <a:lstStyle/>
          <a:p>
            <a:r>
              <a:rPr lang="sr-Cyrl-RS" sz="2000" dirty="0">
                <a:effectLst/>
                <a:latin typeface="Arial" pitchFamily="34" charset="0"/>
                <a:ea typeface="Times New Roman" panose="02020603050405020304" pitchFamily="18" charset="0"/>
                <a:cs typeface="Arial" pitchFamily="34" charset="0"/>
              </a:rPr>
              <a:t>Р</a:t>
            </a:r>
            <a:r>
              <a:rPr lang="en-US" sz="2000" dirty="0" err="1">
                <a:effectLst/>
                <a:latin typeface="Arial" pitchFamily="34" charset="0"/>
                <a:ea typeface="Times New Roman" panose="02020603050405020304" pitchFamily="18" charset="0"/>
                <a:cs typeface="Arial" pitchFamily="34" charset="0"/>
              </a:rPr>
              <a:t>астворљивост</a:t>
            </a:r>
            <a:endParaRPr lang="sr-Cyrl-RS" sz="2000" dirty="0">
              <a:latin typeface="Arial" pitchFamily="34" charset="0"/>
              <a:ea typeface="Times New Roman" panose="02020603050405020304" pitchFamily="18" charset="0"/>
              <a:cs typeface="Arial" pitchFamily="34" charset="0"/>
            </a:endParaRPr>
          </a:p>
          <a:p>
            <a:r>
              <a:rPr lang="sr-Cyrl-RS" sz="2000" dirty="0">
                <a:effectLst/>
                <a:latin typeface="Arial" pitchFamily="34" charset="0"/>
                <a:ea typeface="Times New Roman" panose="02020603050405020304" pitchFamily="18" charset="0"/>
                <a:cs typeface="Arial" pitchFamily="34" charset="0"/>
              </a:rPr>
              <a:t>Б</a:t>
            </a:r>
            <a:r>
              <a:rPr lang="en-US" sz="2000" dirty="0" err="1">
                <a:effectLst/>
                <a:latin typeface="Arial" pitchFamily="34" charset="0"/>
                <a:ea typeface="Times New Roman" panose="02020603050405020304" pitchFamily="18" charset="0"/>
                <a:cs typeface="Arial" pitchFamily="34" charset="0"/>
              </a:rPr>
              <a:t>рзина</a:t>
            </a:r>
            <a:r>
              <a:rPr lang="en-US" sz="2000" dirty="0">
                <a:effectLst/>
                <a:latin typeface="Arial" pitchFamily="34" charset="0"/>
                <a:ea typeface="Times New Roman" panose="02020603050405020304" pitchFamily="18" charset="0"/>
                <a:cs typeface="Arial" pitchFamily="34" charset="0"/>
              </a:rPr>
              <a:t> </a:t>
            </a:r>
            <a:r>
              <a:rPr lang="en-US" sz="2000" dirty="0" err="1">
                <a:effectLst/>
                <a:latin typeface="Arial" pitchFamily="34" charset="0"/>
                <a:ea typeface="Times New Roman" panose="02020603050405020304" pitchFamily="18" charset="0"/>
                <a:cs typeface="Arial" pitchFamily="34" charset="0"/>
              </a:rPr>
              <a:t>растварања</a:t>
            </a:r>
            <a:endParaRPr lang="sr-Cyrl-RS" sz="2000" dirty="0">
              <a:effectLst/>
              <a:latin typeface="Arial" pitchFamily="34" charset="0"/>
              <a:ea typeface="Times New Roman" panose="02020603050405020304" pitchFamily="18" charset="0"/>
              <a:cs typeface="Arial" pitchFamily="34" charset="0"/>
            </a:endParaRPr>
          </a:p>
          <a:p>
            <a:r>
              <a:rPr lang="sr-Cyrl-RS" sz="2000" dirty="0">
                <a:latin typeface="Arial" pitchFamily="34" charset="0"/>
                <a:ea typeface="Times New Roman" panose="02020603050405020304" pitchFamily="18" charset="0"/>
                <a:cs typeface="Arial" pitchFamily="34" charset="0"/>
              </a:rPr>
              <a:t>Величина честица</a:t>
            </a:r>
          </a:p>
          <a:p>
            <a:r>
              <a:rPr lang="sr-Cyrl-RS" sz="2000" dirty="0">
                <a:latin typeface="Arial" pitchFamily="34" charset="0"/>
                <a:ea typeface="Times New Roman" panose="02020603050405020304" pitchFamily="18" charset="0"/>
                <a:cs typeface="Arial" pitchFamily="34" charset="0"/>
              </a:rPr>
              <a:t>К</a:t>
            </a:r>
            <a:r>
              <a:rPr lang="sr-Cyrl-RS" sz="2000" dirty="0">
                <a:effectLst/>
                <a:latin typeface="Arial" pitchFamily="34" charset="0"/>
                <a:ea typeface="Times New Roman" panose="02020603050405020304" pitchFamily="18" charset="0"/>
                <a:cs typeface="Arial" pitchFamily="34" charset="0"/>
              </a:rPr>
              <a:t>онстанта дисоцијације</a:t>
            </a:r>
            <a:r>
              <a:rPr lang="sr-Latn-RS" sz="2000" dirty="0">
                <a:effectLst/>
                <a:latin typeface="Arial" pitchFamily="34" charset="0"/>
                <a:ea typeface="Times New Roman" panose="02020603050405020304" pitchFamily="18" charset="0"/>
                <a:cs typeface="Arial" pitchFamily="34" charset="0"/>
              </a:rPr>
              <a:t>/</a:t>
            </a:r>
            <a:r>
              <a:rPr lang="sr-Cyrl-RS" sz="2000" dirty="0">
                <a:effectLst/>
                <a:latin typeface="Arial" pitchFamily="34" charset="0"/>
                <a:ea typeface="Times New Roman" panose="02020603050405020304" pitchFamily="18" charset="0"/>
                <a:cs typeface="Arial" pitchFamily="34" charset="0"/>
              </a:rPr>
              <a:t>јонизације (Ка)</a:t>
            </a:r>
            <a:endParaRPr lang="sr-Latn-RS" sz="2000" dirty="0">
              <a:effectLst/>
              <a:latin typeface="Arial" pitchFamily="34" charset="0"/>
              <a:ea typeface="Times New Roman" panose="02020603050405020304" pitchFamily="18" charset="0"/>
              <a:cs typeface="Arial" pitchFamily="34" charset="0"/>
            </a:endParaRPr>
          </a:p>
          <a:p>
            <a:r>
              <a:rPr lang="sr-Cyrl-RS" sz="2000" dirty="0">
                <a:effectLst/>
                <a:latin typeface="Arial" pitchFamily="34" charset="0"/>
                <a:ea typeface="Times New Roman" panose="02020603050405020304" pitchFamily="18" charset="0"/>
                <a:cs typeface="Arial" pitchFamily="34" charset="0"/>
              </a:rPr>
              <a:t>П</a:t>
            </a:r>
            <a:r>
              <a:rPr lang="en-US" sz="2000" dirty="0" err="1">
                <a:effectLst/>
                <a:latin typeface="Arial" pitchFamily="34" charset="0"/>
                <a:ea typeface="Times New Roman" panose="02020603050405020304" pitchFamily="18" charset="0"/>
                <a:cs typeface="Arial" pitchFamily="34" charset="0"/>
              </a:rPr>
              <a:t>артициони</a:t>
            </a:r>
            <a:r>
              <a:rPr lang="en-US" sz="2000" dirty="0">
                <a:effectLst/>
                <a:latin typeface="Arial" pitchFamily="34" charset="0"/>
                <a:ea typeface="Times New Roman" panose="02020603050405020304" pitchFamily="18" charset="0"/>
                <a:cs typeface="Arial" pitchFamily="34" charset="0"/>
              </a:rPr>
              <a:t> </a:t>
            </a:r>
            <a:r>
              <a:rPr lang="en-US" sz="2000" dirty="0" err="1">
                <a:effectLst/>
                <a:latin typeface="Arial" pitchFamily="34" charset="0"/>
                <a:ea typeface="Times New Roman" panose="02020603050405020304" pitchFamily="18" charset="0"/>
                <a:cs typeface="Arial" pitchFamily="34" charset="0"/>
              </a:rPr>
              <a:t>коефицијент</a:t>
            </a:r>
            <a:r>
              <a:rPr lang="en-US" sz="2000" dirty="0">
                <a:effectLst/>
                <a:latin typeface="Arial" pitchFamily="34" charset="0"/>
                <a:ea typeface="Times New Roman" panose="02020603050405020304" pitchFamily="18" charset="0"/>
                <a:cs typeface="Arial" pitchFamily="34" charset="0"/>
              </a:rPr>
              <a:t>,</a:t>
            </a:r>
            <a:endParaRPr lang="sr-Cyrl-RS" sz="2000" dirty="0">
              <a:effectLst/>
              <a:latin typeface="Arial" pitchFamily="34" charset="0"/>
              <a:ea typeface="Times New Roman" panose="02020603050405020304" pitchFamily="18" charset="0"/>
              <a:cs typeface="Arial" pitchFamily="34" charset="0"/>
            </a:endParaRPr>
          </a:p>
          <a:p>
            <a:r>
              <a:rPr lang="sr-Cyrl-RS" sz="2000" dirty="0">
                <a:latin typeface="Arial" pitchFamily="34" charset="0"/>
                <a:ea typeface="Times New Roman" panose="02020603050405020304" pitchFamily="18" charset="0"/>
                <a:cs typeface="Arial" pitchFamily="34" charset="0"/>
              </a:rPr>
              <a:t>М</a:t>
            </a:r>
            <a:r>
              <a:rPr lang="en-US" sz="2000" dirty="0" err="1">
                <a:effectLst/>
                <a:latin typeface="Arial" pitchFamily="34" charset="0"/>
                <a:ea typeface="Times New Roman" panose="02020603050405020304" pitchFamily="18" charset="0"/>
                <a:cs typeface="Arial" pitchFamily="34" charset="0"/>
              </a:rPr>
              <a:t>олекулска</a:t>
            </a:r>
            <a:r>
              <a:rPr lang="en-US" sz="2000" dirty="0">
                <a:effectLst/>
                <a:latin typeface="Arial" pitchFamily="34" charset="0"/>
                <a:ea typeface="Times New Roman" panose="02020603050405020304" pitchFamily="18" charset="0"/>
                <a:cs typeface="Arial" pitchFamily="34" charset="0"/>
              </a:rPr>
              <a:t> </a:t>
            </a:r>
            <a:r>
              <a:rPr lang="en-US" sz="2000" dirty="0" err="1">
                <a:effectLst/>
                <a:latin typeface="Arial" pitchFamily="34" charset="0"/>
                <a:ea typeface="Times New Roman" panose="02020603050405020304" pitchFamily="18" charset="0"/>
                <a:cs typeface="Arial" pitchFamily="34" charset="0"/>
              </a:rPr>
              <a:t>маса</a:t>
            </a:r>
            <a:endParaRPr lang="sr-Cyrl-RS" sz="2000" dirty="0">
              <a:latin typeface="Arial" pitchFamily="34" charset="0"/>
              <a:ea typeface="Times New Roman" panose="02020603050405020304" pitchFamily="18" charset="0"/>
              <a:cs typeface="Arial" pitchFamily="34" charset="0"/>
            </a:endParaRPr>
          </a:p>
          <a:p>
            <a:r>
              <a:rPr lang="sr-Cyrl-RS" sz="2000" dirty="0">
                <a:effectLst/>
                <a:latin typeface="Arial" pitchFamily="34" charset="0"/>
                <a:ea typeface="Times New Roman" panose="02020603050405020304" pitchFamily="18" charset="0"/>
                <a:cs typeface="Arial" pitchFamily="34" charset="0"/>
              </a:rPr>
              <a:t>В</a:t>
            </a:r>
            <a:r>
              <a:rPr lang="en-US" sz="2000" dirty="0" err="1">
                <a:effectLst/>
                <a:latin typeface="Arial" pitchFamily="34" charset="0"/>
                <a:ea typeface="Times New Roman" panose="02020603050405020304" pitchFamily="18" charset="0"/>
                <a:cs typeface="Arial" pitchFamily="34" charset="0"/>
              </a:rPr>
              <a:t>еличина</a:t>
            </a:r>
            <a:r>
              <a:rPr lang="en-US" sz="2000" dirty="0">
                <a:effectLst/>
                <a:latin typeface="Arial" pitchFamily="34" charset="0"/>
                <a:ea typeface="Times New Roman" panose="02020603050405020304" pitchFamily="18" charset="0"/>
                <a:cs typeface="Arial" pitchFamily="34" charset="0"/>
              </a:rPr>
              <a:t> </a:t>
            </a:r>
            <a:r>
              <a:rPr lang="en-US" sz="2000" dirty="0" err="1">
                <a:effectLst/>
                <a:latin typeface="Arial" pitchFamily="34" charset="0"/>
                <a:ea typeface="Times New Roman" panose="02020603050405020304" pitchFamily="18" charset="0"/>
                <a:cs typeface="Arial" pitchFamily="34" charset="0"/>
              </a:rPr>
              <a:t>честица</a:t>
            </a:r>
            <a:endParaRPr lang="sr-Cyrl-RS" sz="2000" dirty="0">
              <a:latin typeface="Arial" pitchFamily="34" charset="0"/>
              <a:ea typeface="Times New Roman" panose="02020603050405020304" pitchFamily="18" charset="0"/>
              <a:cs typeface="Arial" pitchFamily="34" charset="0"/>
            </a:endParaRPr>
          </a:p>
          <a:p>
            <a:r>
              <a:rPr lang="sr-Cyrl-RS" sz="2000" dirty="0">
                <a:latin typeface="Arial" pitchFamily="34" charset="0"/>
                <a:ea typeface="Times New Roman" panose="02020603050405020304" pitchFamily="18" charset="0"/>
                <a:cs typeface="Arial" pitchFamily="34" charset="0"/>
              </a:rPr>
              <a:t>Полиморфизам</a:t>
            </a:r>
          </a:p>
          <a:p>
            <a:r>
              <a:rPr lang="sr-Cyrl-RS" sz="2000" dirty="0">
                <a:effectLst/>
                <a:latin typeface="Arial" pitchFamily="34" charset="0"/>
                <a:ea typeface="Times New Roman" panose="02020603050405020304" pitchFamily="18" charset="0"/>
                <a:cs typeface="Arial" pitchFamily="34" charset="0"/>
              </a:rPr>
              <a:t>Псеуд</a:t>
            </a:r>
            <a:r>
              <a:rPr lang="sr-Cyrl-RS" sz="2000" dirty="0">
                <a:latin typeface="Arial" pitchFamily="34" charset="0"/>
                <a:ea typeface="Times New Roman" panose="02020603050405020304" pitchFamily="18" charset="0"/>
                <a:cs typeface="Arial" pitchFamily="34" charset="0"/>
              </a:rPr>
              <a:t>ополиморфизам</a:t>
            </a:r>
            <a:endParaRPr lang="sr-Cyrl-RS" sz="2000" dirty="0">
              <a:effectLst/>
              <a:latin typeface="Arial" pitchFamily="34" charset="0"/>
              <a:ea typeface="Times New Roman" panose="02020603050405020304" pitchFamily="18" charset="0"/>
              <a:cs typeface="Arial" pitchFamily="34" charset="0"/>
            </a:endParaRPr>
          </a:p>
          <a:p>
            <a:r>
              <a:rPr lang="sr-Cyrl-RS" sz="2000" dirty="0">
                <a:latin typeface="Arial" pitchFamily="34" charset="0"/>
                <a:ea typeface="Times New Roman" panose="02020603050405020304" pitchFamily="18" charset="0"/>
                <a:cs typeface="Arial" pitchFamily="34" charset="0"/>
              </a:rPr>
              <a:t>К</a:t>
            </a:r>
            <a:r>
              <a:rPr lang="en-US" sz="2000" dirty="0" err="1">
                <a:effectLst/>
                <a:latin typeface="Arial" pitchFamily="34" charset="0"/>
                <a:ea typeface="Times New Roman" panose="02020603050405020304" pitchFamily="18" charset="0"/>
                <a:cs typeface="Arial" pitchFamily="34" charset="0"/>
              </a:rPr>
              <a:t>апацитет</a:t>
            </a:r>
            <a:r>
              <a:rPr lang="en-US" sz="2000" dirty="0">
                <a:effectLst/>
                <a:latin typeface="Arial" pitchFamily="34" charset="0"/>
                <a:ea typeface="Times New Roman" panose="02020603050405020304" pitchFamily="18" charset="0"/>
                <a:cs typeface="Arial" pitchFamily="34" charset="0"/>
              </a:rPr>
              <a:t> </a:t>
            </a:r>
            <a:r>
              <a:rPr lang="en-US" sz="2000" dirty="0" err="1">
                <a:effectLst/>
                <a:latin typeface="Arial" pitchFamily="34" charset="0"/>
                <a:ea typeface="Times New Roman" panose="02020603050405020304" pitchFamily="18" charset="0"/>
                <a:cs typeface="Arial" pitchFamily="34" charset="0"/>
              </a:rPr>
              <a:t>грађења</a:t>
            </a:r>
            <a:r>
              <a:rPr lang="en-US" sz="2000" dirty="0">
                <a:effectLst/>
                <a:latin typeface="Arial" pitchFamily="34" charset="0"/>
                <a:ea typeface="Times New Roman" panose="02020603050405020304" pitchFamily="18" charset="0"/>
                <a:cs typeface="Arial" pitchFamily="34" charset="0"/>
              </a:rPr>
              <a:t> </a:t>
            </a:r>
            <a:r>
              <a:rPr lang="en-US" sz="2000" dirty="0" err="1">
                <a:effectLst/>
                <a:latin typeface="Arial" pitchFamily="34" charset="0"/>
                <a:ea typeface="Times New Roman" panose="02020603050405020304" pitchFamily="18" charset="0"/>
                <a:cs typeface="Arial" pitchFamily="34" charset="0"/>
              </a:rPr>
              <a:t>водоничне</a:t>
            </a:r>
            <a:r>
              <a:rPr lang="en-US" sz="2000" dirty="0">
                <a:effectLst/>
                <a:latin typeface="Arial" pitchFamily="34" charset="0"/>
                <a:ea typeface="Times New Roman" panose="02020603050405020304" pitchFamily="18" charset="0"/>
                <a:cs typeface="Arial" pitchFamily="34" charset="0"/>
              </a:rPr>
              <a:t> </a:t>
            </a:r>
            <a:r>
              <a:rPr lang="en-US" sz="2000" dirty="0" err="1">
                <a:effectLst/>
                <a:latin typeface="Arial" pitchFamily="34" charset="0"/>
                <a:ea typeface="Times New Roman" panose="02020603050405020304" pitchFamily="18" charset="0"/>
                <a:cs typeface="Arial" pitchFamily="34" charset="0"/>
              </a:rPr>
              <a:t>везе</a:t>
            </a:r>
            <a:endParaRPr lang="sr-Cyrl-RS" sz="2000" dirty="0">
              <a:effectLst/>
              <a:latin typeface="Arial" pitchFamily="34" charset="0"/>
              <a:ea typeface="Times New Roman" panose="02020603050405020304" pitchFamily="18" charset="0"/>
              <a:cs typeface="Arial" pitchFamily="34" charset="0"/>
            </a:endParaRPr>
          </a:p>
          <a:p>
            <a:r>
              <a:rPr lang="sr-Cyrl-RS" sz="2000" dirty="0">
                <a:effectLst/>
                <a:latin typeface="Arial" pitchFamily="34" charset="0"/>
                <a:ea typeface="Times New Roman" panose="02020603050405020304" pitchFamily="18" charset="0"/>
                <a:cs typeface="Arial" pitchFamily="34" charset="0"/>
              </a:rPr>
              <a:t>К</a:t>
            </a:r>
            <a:r>
              <a:rPr lang="en-US" sz="2000" dirty="0" err="1">
                <a:effectLst/>
                <a:latin typeface="Arial" pitchFamily="34" charset="0"/>
                <a:ea typeface="Times New Roman" panose="02020603050405020304" pitchFamily="18" charset="0"/>
                <a:cs typeface="Arial" pitchFamily="34" charset="0"/>
              </a:rPr>
              <a:t>омплексирање</a:t>
            </a:r>
            <a:r>
              <a:rPr lang="en-US" sz="2000" dirty="0">
                <a:effectLst/>
                <a:latin typeface="Arial" pitchFamily="34" charset="0"/>
                <a:ea typeface="Times New Roman" panose="02020603050405020304" pitchFamily="18" charset="0"/>
                <a:cs typeface="Arial" pitchFamily="34" charset="0"/>
              </a:rPr>
              <a:t> </a:t>
            </a:r>
            <a:endParaRPr lang="sr-Cyrl-RS" sz="2000" dirty="0">
              <a:effectLst/>
              <a:latin typeface="Arial" pitchFamily="34" charset="0"/>
              <a:ea typeface="Times New Roman" panose="02020603050405020304" pitchFamily="18" charset="0"/>
              <a:cs typeface="Arial" pitchFamily="34" charset="0"/>
            </a:endParaRPr>
          </a:p>
          <a:p>
            <a:endParaRPr lang="sr-Cyrl-RS" sz="2200" dirty="0">
              <a:latin typeface="Cambria" panose="02040503050406030204" pitchFamily="18" charset="0"/>
              <a:ea typeface="Cambria" panose="02040503050406030204" pitchFamily="18" charset="0"/>
              <a:cs typeface="Times New Roman" panose="02020603050405020304" pitchFamily="18" charset="0"/>
            </a:endParaRPr>
          </a:p>
          <a:p>
            <a:pPr algn="ctr"/>
            <a:endParaRPr lang="sr-Cyrl-RS" dirty="0">
              <a:latin typeface="Cambria" pitchFamily="18" charset="0"/>
            </a:endParaRPr>
          </a:p>
          <a:p>
            <a:pPr>
              <a:buNone/>
            </a:pPr>
            <a:endParaRPr lang="sr-Cyrl-RS" dirty="0"/>
          </a:p>
          <a:p>
            <a:pPr>
              <a:buNone/>
            </a:pPr>
            <a:endParaRPr lang="en-US" dirty="0"/>
          </a:p>
        </p:txBody>
      </p:sp>
      <p:sp>
        <p:nvSpPr>
          <p:cNvPr id="23" name="TextBox 22">
            <a:extLst>
              <a:ext uri="{FF2B5EF4-FFF2-40B4-BE49-F238E27FC236}">
                <a16:creationId xmlns:a16="http://schemas.microsoft.com/office/drawing/2014/main" id="{02C1DF4F-EC48-4F84-83BF-5DE9030518DB}"/>
              </a:ext>
            </a:extLst>
          </p:cNvPr>
          <p:cNvSpPr txBox="1"/>
          <p:nvPr/>
        </p:nvSpPr>
        <p:spPr>
          <a:xfrm>
            <a:off x="4643981" y="2545447"/>
            <a:ext cx="1491434" cy="646331"/>
          </a:xfrm>
          <a:prstGeom prst="rect">
            <a:avLst/>
          </a:prstGeom>
          <a:noFill/>
        </p:spPr>
        <p:txBody>
          <a:bodyPr wrap="square" rtlCol="0">
            <a:spAutoFit/>
          </a:bodyPr>
          <a:lstStyle/>
          <a:p>
            <a:endParaRPr lang="sr-Cyrl-RS" dirty="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F634BC4-AD78-4BF4-B31B-2BBA82A7365A}"/>
              </a:ext>
            </a:extLst>
          </p:cNvPr>
          <p:cNvSpPr txBox="1"/>
          <p:nvPr/>
        </p:nvSpPr>
        <p:spPr>
          <a:xfrm>
            <a:off x="1043608" y="2564904"/>
            <a:ext cx="7200800" cy="1175130"/>
          </a:xfrm>
          <a:prstGeom prst="rect">
            <a:avLst/>
          </a:prstGeom>
          <a:noFill/>
        </p:spPr>
        <p:txBody>
          <a:bodyPr wrap="square">
            <a:spAutoFit/>
          </a:bodyPr>
          <a:lstStyle/>
          <a:p>
            <a:pPr algn="just">
              <a:lnSpc>
                <a:spcPct val="150000"/>
              </a:lnSpc>
              <a:spcAft>
                <a:spcPts val="0"/>
              </a:spcAft>
            </a:pPr>
            <a:r>
              <a:rPr lang="sr-Cyrl-RS" sz="2500" b="1" dirty="0">
                <a:solidFill>
                  <a:schemeClr val="accent2">
                    <a:lumMod val="20000"/>
                    <a:lumOff val="80000"/>
                  </a:schemeClr>
                </a:solidFill>
                <a:effectLst/>
                <a:latin typeface="Cambria" panose="02040503050406030204" pitchFamily="18" charset="0"/>
                <a:ea typeface="Cambria" panose="02040503050406030204" pitchFamily="18" charset="0"/>
                <a:cs typeface="Times New Roman" panose="02020603050405020304" pitchFamily="18" charset="0"/>
              </a:rPr>
              <a:t>Методе за побољшање растворљивости слабо растворних лекова </a:t>
            </a:r>
            <a:endParaRPr lang="en-US" sz="2500" dirty="0">
              <a:solidFill>
                <a:schemeClr val="accent2">
                  <a:lumMod val="20000"/>
                  <a:lumOff val="80000"/>
                </a:schemeClr>
              </a:solidFill>
              <a:effectLst/>
              <a:latin typeface="Cambria" panose="02040503050406030204" pitchFamily="18" charset="0"/>
              <a:ea typeface="Cambria" panose="02040503050406030204" pitchFamily="18" charset="0"/>
              <a:cs typeface="Times New Roman" panose="02020603050405020304" pitchFamily="18" charset="0"/>
            </a:endParaRPr>
          </a:p>
        </p:txBody>
      </p:sp>
    </p:spTree>
    <p:extLst>
      <p:ext uri="{BB962C8B-B14F-4D97-AF65-F5344CB8AC3E}">
        <p14:creationId xmlns:p14="http://schemas.microsoft.com/office/powerpoint/2010/main" val="41729641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8"/>
            <a:ext cx="7920880" cy="4048252"/>
          </a:xfrm>
        </p:spPr>
        <p:txBody>
          <a:bodyPr>
            <a:normAutofit fontScale="70000" lnSpcReduction="20000"/>
          </a:bodyPr>
          <a:lstStyle/>
          <a:p>
            <a:r>
              <a:rPr lang="sr-Cyrl-RS" dirty="0">
                <a:latin typeface="Arial" pitchFamily="34" charset="0"/>
                <a:cs typeface="Arial" pitchFamily="34" charset="0"/>
              </a:rPr>
              <a:t>Растворљивост лековите супстанце зависи од природе растварача, температуре и притиска. </a:t>
            </a:r>
          </a:p>
          <a:p>
            <a:endParaRPr lang="sr-Cyrl-RS" dirty="0">
              <a:latin typeface="Arial" pitchFamily="34" charset="0"/>
              <a:cs typeface="Arial" pitchFamily="34" charset="0"/>
            </a:endParaRPr>
          </a:p>
          <a:p>
            <a:r>
              <a:rPr lang="sr-Cyrl-RS" dirty="0">
                <a:latin typeface="Arial" pitchFamily="34" charset="0"/>
                <a:cs typeface="Arial" pitchFamily="34" charset="0"/>
              </a:rPr>
              <a:t>Велики изазов у формулацији лека представља достизање адекватне растворљивости и последичне апсорпције и биоискористљивости лека. </a:t>
            </a:r>
          </a:p>
          <a:p>
            <a:endParaRPr lang="sr-Cyrl-RS" dirty="0">
              <a:latin typeface="Arial" pitchFamily="34" charset="0"/>
              <a:cs typeface="Arial" pitchFamily="34" charset="0"/>
            </a:endParaRPr>
          </a:p>
          <a:p>
            <a:r>
              <a:rPr lang="sr-Cyrl-RS" dirty="0">
                <a:latin typeface="Arial" pitchFamily="34" charset="0"/>
                <a:cs typeface="Arial" pitchFamily="34" charset="0"/>
              </a:rPr>
              <a:t>Предуслов за апсорпцију и испоруку лека до циљног места јесте његово ослобађање из дозираног облика . </a:t>
            </a:r>
          </a:p>
          <a:p>
            <a:endParaRPr lang="sr-Cyrl-RS" dirty="0">
              <a:latin typeface="Arial" pitchFamily="34" charset="0"/>
              <a:cs typeface="Arial" pitchFamily="34" charset="0"/>
            </a:endParaRPr>
          </a:p>
          <a:p>
            <a:r>
              <a:rPr lang="sr-Cyrl-RS" dirty="0">
                <a:latin typeface="Arial" pitchFamily="34" charset="0"/>
                <a:cs typeface="Arial" pitchFamily="34" charset="0"/>
              </a:rPr>
              <a:t>Овај корак може бити проблем код лекова из класе 2.</a:t>
            </a:r>
            <a:endParaRPr lang="en-US" dirty="0">
              <a:latin typeface="Arial" pitchFamily="34"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dirty="0">
                <a:latin typeface="Arial" pitchFamily="34" charset="0"/>
                <a:ea typeface="Cambria" panose="02040503050406030204" pitchFamily="18" charset="0"/>
                <a:cs typeface="Arial" pitchFamily="34" charset="0"/>
              </a:rPr>
              <a:t>Проблеми са растварањем лека</a:t>
            </a:r>
            <a:endParaRPr lang="en-US" sz="3300" dirty="0">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38708662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7"/>
            <a:ext cx="7920880" cy="4646017"/>
          </a:xfrm>
        </p:spPr>
        <p:txBody>
          <a:bodyPr>
            <a:normAutofit/>
          </a:bodyPr>
          <a:lstStyle/>
          <a:p>
            <a:r>
              <a:rPr lang="en-US" sz="1800" dirty="0" err="1">
                <a:latin typeface="Arial" pitchFamily="34" charset="0"/>
                <a:cs typeface="Arial" pitchFamily="34" charset="0"/>
              </a:rPr>
              <a:t>Брзина</a:t>
            </a:r>
            <a:r>
              <a:rPr lang="en-US" sz="1800" dirty="0">
                <a:latin typeface="Arial" pitchFamily="34" charset="0"/>
                <a:cs typeface="Arial" pitchFamily="34" charset="0"/>
              </a:rPr>
              <a:t> </a:t>
            </a:r>
            <a:r>
              <a:rPr lang="en-US" sz="1800" dirty="0" err="1">
                <a:latin typeface="Arial" pitchFamily="34" charset="0"/>
                <a:cs typeface="Arial" pitchFamily="34" charset="0"/>
              </a:rPr>
              <a:t>растварања</a:t>
            </a:r>
            <a:r>
              <a:rPr lang="en-US" sz="1800" dirty="0">
                <a:latin typeface="Arial" pitchFamily="34" charset="0"/>
                <a:cs typeface="Arial" pitchFamily="34" charset="0"/>
              </a:rPr>
              <a:t> </a:t>
            </a:r>
            <a:r>
              <a:rPr lang="en-US" sz="1800" dirty="0" err="1">
                <a:latin typeface="Arial" pitchFamily="34" charset="0"/>
                <a:cs typeface="Arial" pitchFamily="34" charset="0"/>
              </a:rPr>
              <a:t>лека</a:t>
            </a:r>
            <a:r>
              <a:rPr lang="en-US" sz="1800" dirty="0">
                <a:latin typeface="Arial" pitchFamily="34" charset="0"/>
                <a:cs typeface="Arial" pitchFamily="34" charset="0"/>
              </a:rPr>
              <a:t> </a:t>
            </a:r>
            <a:r>
              <a:rPr lang="en-US" sz="1800" dirty="0" err="1">
                <a:latin typeface="Arial" pitchFamily="34" charset="0"/>
                <a:cs typeface="Arial" pitchFamily="34" charset="0"/>
              </a:rPr>
              <a:t>зависи</a:t>
            </a:r>
            <a:r>
              <a:rPr lang="en-US" sz="1800" dirty="0">
                <a:latin typeface="Arial" pitchFamily="34" charset="0"/>
                <a:cs typeface="Arial" pitchFamily="34" charset="0"/>
              </a:rPr>
              <a:t> </a:t>
            </a:r>
            <a:r>
              <a:rPr lang="en-US" sz="1800" dirty="0" err="1">
                <a:latin typeface="Arial" pitchFamily="34" charset="0"/>
                <a:cs typeface="Arial" pitchFamily="34" charset="0"/>
              </a:rPr>
              <a:t>од</a:t>
            </a:r>
            <a:r>
              <a:rPr lang="en-US" sz="1800" dirty="0">
                <a:latin typeface="Arial" pitchFamily="34" charset="0"/>
                <a:cs typeface="Arial" pitchFamily="34" charset="0"/>
              </a:rPr>
              <a:t> </a:t>
            </a:r>
            <a:r>
              <a:rPr lang="sr-Cyrl-RS" sz="1800" dirty="0">
                <a:latin typeface="Arial" pitchFamily="34" charset="0"/>
                <a:cs typeface="Arial" pitchFamily="34" charset="0"/>
              </a:rPr>
              <a:t>ефективне </a:t>
            </a:r>
            <a:r>
              <a:rPr lang="en-US" sz="1800" dirty="0" err="1">
                <a:latin typeface="Arial" pitchFamily="34" charset="0"/>
                <a:cs typeface="Arial" pitchFamily="34" charset="0"/>
              </a:rPr>
              <a:t>површине</a:t>
            </a:r>
            <a:r>
              <a:rPr lang="en-US" sz="1800" dirty="0">
                <a:latin typeface="Arial" pitchFamily="34" charset="0"/>
                <a:cs typeface="Arial" pitchFamily="34" charset="0"/>
              </a:rPr>
              <a:t> </a:t>
            </a:r>
            <a:r>
              <a:rPr lang="en-US" sz="1800" dirty="0" err="1">
                <a:latin typeface="Arial" pitchFamily="34" charset="0"/>
                <a:cs typeface="Arial" pitchFamily="34" charset="0"/>
              </a:rPr>
              <a:t>чврстих</a:t>
            </a:r>
            <a:r>
              <a:rPr lang="en-US" sz="1800" dirty="0">
                <a:latin typeface="Arial" pitchFamily="34" charset="0"/>
                <a:cs typeface="Arial" pitchFamily="34" charset="0"/>
              </a:rPr>
              <a:t> </a:t>
            </a:r>
            <a:r>
              <a:rPr lang="en-US" sz="1800" dirty="0" err="1">
                <a:latin typeface="Arial" pitchFamily="34" charset="0"/>
                <a:cs typeface="Arial" pitchFamily="34" charset="0"/>
              </a:rPr>
              <a:t>честица</a:t>
            </a:r>
            <a:r>
              <a:rPr lang="en-US" sz="1800" dirty="0">
                <a:latin typeface="Arial" pitchFamily="34" charset="0"/>
                <a:cs typeface="Arial" pitchFamily="34" charset="0"/>
              </a:rPr>
              <a:t> </a:t>
            </a:r>
            <a:r>
              <a:rPr lang="sr-Cyrl-RS" sz="1800" dirty="0">
                <a:latin typeface="Arial" pitchFamily="34" charset="0"/>
                <a:cs typeface="Arial" pitchFamily="34" charset="0"/>
              </a:rPr>
              <a:t>су расположиве за растварањ</a:t>
            </a:r>
            <a:r>
              <a:rPr lang="en-US" sz="1800" dirty="0">
                <a:latin typeface="Arial" pitchFamily="34" charset="0"/>
                <a:cs typeface="Arial" pitchFamily="34" charset="0"/>
              </a:rPr>
              <a:t>е. </a:t>
            </a:r>
            <a:endParaRPr lang="sr-Cyrl-RS" sz="1800" dirty="0">
              <a:latin typeface="Arial" pitchFamily="34" charset="0"/>
              <a:cs typeface="Arial" pitchFamily="34" charset="0"/>
            </a:endParaRPr>
          </a:p>
          <a:p>
            <a:endParaRPr lang="sr-Cyrl-RS" sz="1800" dirty="0">
              <a:latin typeface="Arial" pitchFamily="34" charset="0"/>
              <a:cs typeface="Arial" pitchFamily="34" charset="0"/>
            </a:endParaRPr>
          </a:p>
          <a:p>
            <a:r>
              <a:rPr lang="sr-Cyrl-RS" sz="1800" dirty="0">
                <a:latin typeface="Arial" pitchFamily="34" charset="0"/>
                <a:cs typeface="Arial" pitchFamily="34" charset="0"/>
              </a:rPr>
              <a:t>Од великог значаја у фармацеутској технологији је обезбедити жељену величину честица лека, као и расподелу величина јер се наведене карактеристике одражавају на проточност прашка, брзину растварања, кинетику ослобађања лека из дозираног облика. </a:t>
            </a:r>
          </a:p>
          <a:p>
            <a:endParaRPr lang="sr-Cyrl-RS" sz="1800" dirty="0">
              <a:latin typeface="Arial" pitchFamily="34" charset="0"/>
              <a:cs typeface="Arial" pitchFamily="34" charset="0"/>
            </a:endParaRPr>
          </a:p>
          <a:p>
            <a:r>
              <a:rPr lang="sr-Cyrl-RS" sz="1800" dirty="0">
                <a:latin typeface="Arial" pitchFamily="34" charset="0"/>
                <a:cs typeface="Arial" pitchFamily="34" charset="0"/>
              </a:rPr>
              <a:t>Показано је да уситњавањем честица може се знатно побољшати брзина растварања, апсорпција и биолошка расположивост услед пораста контактне површине са растварачем.</a:t>
            </a:r>
            <a:endParaRPr lang="en-US" sz="1800" dirty="0">
              <a:latin typeface="Arial" pitchFamily="34"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Смањење величине честица</a:t>
            </a:r>
            <a:endParaRPr lang="en-US" sz="3300" dirty="0">
              <a:latin typeface="Arial" pitchFamily="34" charset="0"/>
              <a:cs typeface="Arial" pitchFamily="34" charset="0"/>
            </a:endParaRPr>
          </a:p>
        </p:txBody>
      </p:sp>
    </p:spTree>
    <p:extLst>
      <p:ext uri="{BB962C8B-B14F-4D97-AF65-F5344CB8AC3E}">
        <p14:creationId xmlns:p14="http://schemas.microsoft.com/office/powerpoint/2010/main" val="131610753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7"/>
            <a:ext cx="7920880" cy="4646017"/>
          </a:xfrm>
        </p:spPr>
        <p:txBody>
          <a:bodyPr>
            <a:normAutofit/>
          </a:bodyPr>
          <a:lstStyle/>
          <a:p>
            <a:r>
              <a:rPr lang="sr-Cyrl-RS" sz="1800" dirty="0">
                <a:latin typeface="Arial" pitchFamily="34" charset="0"/>
                <a:ea typeface="Times New Roman"/>
                <a:cs typeface="Arial" pitchFamily="34" charset="0"/>
              </a:rPr>
              <a:t>Микронизација је термин који се користи за поступак уситњавања честица до величине мање од </a:t>
            </a:r>
            <a:r>
              <a:rPr lang="en-US" sz="1800" dirty="0">
                <a:latin typeface="Arial" pitchFamily="34" charset="0"/>
                <a:ea typeface="Times New Roman"/>
                <a:cs typeface="Arial" pitchFamily="34" charset="0"/>
              </a:rPr>
              <a:t>10 μ</a:t>
            </a:r>
            <a:r>
              <a:rPr lang="sr-Cyrl-RS" sz="1800" dirty="0">
                <a:latin typeface="Arial" pitchFamily="34" charset="0"/>
                <a:ea typeface="Times New Roman"/>
                <a:cs typeface="Arial" pitchFamily="34" charset="0"/>
              </a:rPr>
              <a:t>. </a:t>
            </a:r>
          </a:p>
          <a:p>
            <a:endParaRPr lang="sr-Cyrl-RS" sz="1800" dirty="0">
              <a:latin typeface="Arial" pitchFamily="34" charset="0"/>
              <a:ea typeface="Times New Roman"/>
              <a:cs typeface="Arial" pitchFamily="34" charset="0"/>
            </a:endParaRPr>
          </a:p>
          <a:p>
            <a:r>
              <a:rPr lang="sr-Cyrl-RS" sz="1800" dirty="0">
                <a:latin typeface="Arial" pitchFamily="34" charset="0"/>
                <a:ea typeface="Times New Roman"/>
                <a:cs typeface="Arial" pitchFamily="34" charset="0"/>
              </a:rPr>
              <a:t>Најчешће примењивате технике за добијање честица микрометарских величина обухватају:</a:t>
            </a:r>
          </a:p>
          <a:p>
            <a:pPr>
              <a:buFont typeface="Wingdings" pitchFamily="2" charset="2"/>
              <a:buChar char="v"/>
            </a:pPr>
            <a:r>
              <a:rPr lang="sr-Cyrl-RS" sz="1800" dirty="0">
                <a:latin typeface="Arial" pitchFamily="34" charset="0"/>
                <a:ea typeface="Times New Roman"/>
                <a:cs typeface="Arial" pitchFamily="34" charset="0"/>
              </a:rPr>
              <a:t> млевење, </a:t>
            </a:r>
          </a:p>
          <a:p>
            <a:pPr>
              <a:buFont typeface="Wingdings" pitchFamily="2" charset="2"/>
              <a:buChar char="v"/>
            </a:pPr>
            <a:r>
              <a:rPr lang="sr-Cyrl-RS" sz="1800" dirty="0">
                <a:latin typeface="Arial" pitchFamily="34" charset="0"/>
                <a:ea typeface="Times New Roman"/>
                <a:cs typeface="Arial" pitchFamily="34" charset="0"/>
              </a:rPr>
              <a:t>спреј сушење (енгл.  </a:t>
            </a:r>
            <a:r>
              <a:rPr lang="en-US" sz="1800" dirty="0">
                <a:latin typeface="Arial" pitchFamily="34" charset="0"/>
                <a:ea typeface="Times New Roman"/>
                <a:cs typeface="Arial" pitchFamily="34" charset="0"/>
              </a:rPr>
              <a:t>spray drying</a:t>
            </a:r>
            <a:r>
              <a:rPr lang="sr-Cyrl-RS" sz="1800" dirty="0">
                <a:latin typeface="Arial" pitchFamily="34" charset="0"/>
                <a:ea typeface="Times New Roman"/>
                <a:cs typeface="Arial" pitchFamily="34" charset="0"/>
              </a:rPr>
              <a:t>) и </a:t>
            </a:r>
          </a:p>
          <a:p>
            <a:pPr>
              <a:buFont typeface="Wingdings" pitchFamily="2" charset="2"/>
              <a:buChar char="v"/>
            </a:pPr>
            <a:r>
              <a:rPr lang="sr-Cyrl-RS" sz="1800" dirty="0">
                <a:latin typeface="Arial" pitchFamily="34" charset="0"/>
                <a:ea typeface="Times New Roman"/>
                <a:cs typeface="Arial" pitchFamily="34" charset="0"/>
              </a:rPr>
              <a:t>технику суперкритичним флуидима (енгл. </a:t>
            </a:r>
            <a:r>
              <a:rPr lang="sr-Cyrl-RS" sz="1800" i="1" dirty="0">
                <a:latin typeface="Arial" pitchFamily="34" charset="0"/>
                <a:ea typeface="Times New Roman"/>
                <a:cs typeface="Arial" pitchFamily="34" charset="0"/>
              </a:rPr>
              <a:t>supercritical fluid</a:t>
            </a:r>
            <a:r>
              <a:rPr lang="sr-Cyrl-RS" sz="1800" dirty="0">
                <a:latin typeface="Arial" pitchFamily="34" charset="0"/>
                <a:ea typeface="Times New Roman"/>
                <a:cs typeface="Arial" pitchFamily="34" charset="0"/>
              </a:rPr>
              <a:t> SCF). </a:t>
            </a:r>
          </a:p>
          <a:p>
            <a:pPr>
              <a:buFont typeface="Wingdings" pitchFamily="2" charset="2"/>
              <a:buChar char="v"/>
            </a:pPr>
            <a:endParaRPr lang="sr-Cyrl-RS" sz="1800" dirty="0">
              <a:latin typeface="Arial" pitchFamily="34" charset="0"/>
              <a:ea typeface="Times New Roman"/>
              <a:cs typeface="Arial" pitchFamily="34" charset="0"/>
            </a:endParaRPr>
          </a:p>
          <a:p>
            <a:pPr>
              <a:buFont typeface="Wingdings" pitchFamily="2" charset="2"/>
              <a:buChar char="v"/>
            </a:pPr>
            <a:r>
              <a:rPr lang="sr-Cyrl-RS" sz="1800" dirty="0">
                <a:latin typeface="Arial" pitchFamily="34" charset="0"/>
                <a:ea typeface="Times New Roman"/>
                <a:cs typeface="Arial" pitchFamily="34" charset="0"/>
              </a:rPr>
              <a:t>Наведене методе базирају се на примени механичког стреса који доводи до деагрегације активне супстанце</a:t>
            </a:r>
            <a:r>
              <a:rPr lang="sr-Latn-RS" sz="1800" dirty="0">
                <a:latin typeface="Arial" pitchFamily="34" charset="0"/>
                <a:ea typeface="Times New Roman"/>
                <a:cs typeface="Arial" pitchFamily="34" charset="0"/>
              </a:rPr>
              <a:t>. </a:t>
            </a:r>
            <a:endParaRPr lang="en-US" sz="1800" dirty="0">
              <a:latin typeface="Arial" pitchFamily="34"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МИКРОНИЗАЦИЈА</a:t>
            </a:r>
            <a:endParaRPr lang="en-US" sz="3300" dirty="0">
              <a:latin typeface="Arial" pitchFamily="34" charset="0"/>
              <a:cs typeface="Arial" pitchFamily="34" charset="0"/>
            </a:endParaRPr>
          </a:p>
        </p:txBody>
      </p:sp>
    </p:spTree>
    <p:extLst>
      <p:ext uri="{BB962C8B-B14F-4D97-AF65-F5344CB8AC3E}">
        <p14:creationId xmlns:p14="http://schemas.microsoft.com/office/powerpoint/2010/main" val="6931005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064896" cy="5328592"/>
          </a:xfrm>
        </p:spPr>
        <p:txBody>
          <a:bodyPr>
            <a:normAutofit/>
          </a:bodyPr>
          <a:lstStyle/>
          <a:p>
            <a:pPr marL="64008" indent="0">
              <a:buNone/>
            </a:pPr>
            <a:r>
              <a:rPr lang="sr-Cyrl-RS" sz="1800" dirty="0">
                <a:solidFill>
                  <a:schemeClr val="accent2">
                    <a:lumMod val="20000"/>
                    <a:lumOff val="80000"/>
                  </a:schemeClr>
                </a:solidFill>
                <a:latin typeface="Arial" pitchFamily="34" charset="0"/>
                <a:ea typeface="Times New Roman"/>
                <a:cs typeface="Arial" pitchFamily="34" charset="0"/>
              </a:rPr>
              <a:t>1) Код методе спреј сушења </a:t>
            </a:r>
            <a:r>
              <a:rPr lang="sr-Cyrl-RS" sz="1800" dirty="0">
                <a:latin typeface="Arial" pitchFamily="34" charset="0"/>
                <a:ea typeface="Times New Roman"/>
                <a:cs typeface="Arial" pitchFamily="34" charset="0"/>
              </a:rPr>
              <a:t>на величину честица лека утиче  специјализовани распршивач/атомизер за микронизацију.</a:t>
            </a:r>
          </a:p>
          <a:p>
            <a:endParaRPr lang="sr-Cyrl-RS" sz="1800" dirty="0">
              <a:latin typeface="Arial" pitchFamily="34" charset="0"/>
              <a:ea typeface="Times New Roman"/>
              <a:cs typeface="Arial" pitchFamily="34" charset="0"/>
            </a:endParaRPr>
          </a:p>
          <a:p>
            <a:r>
              <a:rPr lang="sr-Cyrl-RS" sz="1800" dirty="0">
                <a:latin typeface="Arial" pitchFamily="34" charset="0"/>
                <a:ea typeface="Times New Roman"/>
                <a:cs typeface="Arial" pitchFamily="34" charset="0"/>
              </a:rPr>
              <a:t> Време које је потребно за устињавање честица подразумева распон од неколико сати до дана. </a:t>
            </a:r>
          </a:p>
          <a:p>
            <a:endParaRPr lang="sr-Cyrl-RS" sz="1800" dirty="0">
              <a:latin typeface="Arial" pitchFamily="34" charset="0"/>
              <a:ea typeface="Times New Roman"/>
              <a:cs typeface="Arial" pitchFamily="34" charset="0"/>
            </a:endParaRPr>
          </a:p>
          <a:p>
            <a:endParaRPr lang="sr-Cyrl-RS" sz="1800" dirty="0">
              <a:latin typeface="Arial" pitchFamily="34" charset="0"/>
              <a:ea typeface="Times New Roman"/>
              <a:cs typeface="Arial" pitchFamily="34" charset="0"/>
            </a:endParaRPr>
          </a:p>
          <a:p>
            <a:pPr marL="64008" indent="0">
              <a:buNone/>
            </a:pPr>
            <a:r>
              <a:rPr lang="sr-Cyrl-RS" sz="1800" dirty="0">
                <a:solidFill>
                  <a:schemeClr val="accent2">
                    <a:lumMod val="20000"/>
                    <a:lumOff val="80000"/>
                  </a:schemeClr>
                </a:solidFill>
                <a:latin typeface="Arial" pitchFamily="34" charset="0"/>
                <a:ea typeface="Times New Roman"/>
                <a:cs typeface="Arial" pitchFamily="34" charset="0"/>
              </a:rPr>
              <a:t>2) Примена суперкритичног угљен диоксида </a:t>
            </a:r>
            <a:r>
              <a:rPr lang="sr-Cyrl-RS" sz="1800" dirty="0">
                <a:latin typeface="Arial" pitchFamily="34" charset="0"/>
                <a:ea typeface="Times New Roman"/>
                <a:cs typeface="Arial" pitchFamily="34" charset="0"/>
              </a:rPr>
              <a:t>захтева специјализоване услове као што су температурана 304,2 К и притисак од 7,38 MPa за одржавање СО</a:t>
            </a:r>
            <a:r>
              <a:rPr lang="sr-Cyrl-RS" sz="1800" baseline="-25000" dirty="0">
                <a:latin typeface="Arial" pitchFamily="34" charset="0"/>
                <a:ea typeface="Times New Roman"/>
                <a:cs typeface="Arial" pitchFamily="34" charset="0"/>
              </a:rPr>
              <a:t>2 </a:t>
            </a:r>
            <a:r>
              <a:rPr lang="sr-Cyrl-RS" sz="1800" dirty="0">
                <a:latin typeface="Arial" pitchFamily="34" charset="0"/>
                <a:ea typeface="Times New Roman"/>
                <a:cs typeface="Arial" pitchFamily="34" charset="0"/>
              </a:rPr>
              <a:t>у надкритичним условима. </a:t>
            </a:r>
          </a:p>
          <a:p>
            <a:endParaRPr lang="sr-Cyrl-RS" sz="1800" dirty="0">
              <a:latin typeface="Arial" pitchFamily="34" charset="0"/>
              <a:ea typeface="Times New Roman"/>
              <a:cs typeface="Arial" pitchFamily="34" charset="0"/>
            </a:endParaRPr>
          </a:p>
          <a:p>
            <a:r>
              <a:rPr lang="sr-Cyrl-RS" sz="1800" dirty="0">
                <a:latin typeface="Arial" pitchFamily="34" charset="0"/>
                <a:ea typeface="Times New Roman"/>
                <a:cs typeface="Arial" pitchFamily="34" charset="0"/>
              </a:rPr>
              <a:t>Ова метода захтева мање времена за микронизацију од спреј сушења, али главни недостатак употребе је ограничен број лекова који се могу прерадити у суперкритичном СО</a:t>
            </a:r>
            <a:r>
              <a:rPr lang="sr-Cyrl-RS" sz="1800" baseline="-25000" dirty="0">
                <a:latin typeface="Arial" pitchFamily="34" charset="0"/>
                <a:ea typeface="Times New Roman"/>
                <a:cs typeface="Arial" pitchFamily="34" charset="0"/>
              </a:rPr>
              <a:t>2</a:t>
            </a:r>
            <a:r>
              <a:rPr lang="sr-Cyrl-RS" sz="1800" dirty="0">
                <a:latin typeface="Arial" pitchFamily="34" charset="0"/>
                <a:ea typeface="Times New Roman"/>
                <a:cs typeface="Arial" pitchFamily="34" charset="0"/>
              </a:rPr>
              <a:t>. </a:t>
            </a:r>
          </a:p>
          <a:p>
            <a:endParaRPr lang="sr-Cyrl-RS" sz="1800" dirty="0">
              <a:latin typeface="Arial" pitchFamily="34" charset="0"/>
              <a:ea typeface="Times New Roman"/>
              <a:cs typeface="Arial" pitchFamily="34" charset="0"/>
            </a:endParaRPr>
          </a:p>
          <a:p>
            <a:r>
              <a:rPr lang="sr-Cyrl-RS" sz="1800" dirty="0">
                <a:latin typeface="Arial" pitchFamily="34" charset="0"/>
                <a:ea typeface="Times New Roman"/>
                <a:cs typeface="Arial" pitchFamily="34" charset="0"/>
              </a:rPr>
              <a:t>Ове технике доводе до повећања трошкова како процеса развоја лека, тако и коначног лека. </a:t>
            </a:r>
            <a:endParaRPr lang="en-US" sz="1800" dirty="0">
              <a:latin typeface="Arial" pitchFamily="34" charset="0"/>
              <a:cs typeface="Arial" pitchFamily="34" charset="0"/>
            </a:endParaRPr>
          </a:p>
        </p:txBody>
      </p:sp>
    </p:spTree>
    <p:extLst>
      <p:ext uri="{BB962C8B-B14F-4D97-AF65-F5344CB8AC3E}">
        <p14:creationId xmlns:p14="http://schemas.microsoft.com/office/powerpoint/2010/main" val="32001517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064896" cy="5328592"/>
          </a:xfrm>
        </p:spPr>
        <p:txBody>
          <a:bodyPr>
            <a:normAutofit lnSpcReduction="10000"/>
          </a:bodyPr>
          <a:lstStyle/>
          <a:p>
            <a:r>
              <a:rPr lang="sr-Cyrl-RS" sz="1800" dirty="0">
                <a:latin typeface="Arial" pitchFamily="34" charset="0"/>
                <a:ea typeface="Times New Roman"/>
                <a:cs typeface="Arial" pitchFamily="34" charset="0"/>
              </a:rPr>
              <a:t>Предности микронизације огледају се у повећању брзине растварања путем повећања контатне површине, без утицаја на равнотежну растворљивост. </a:t>
            </a:r>
          </a:p>
          <a:p>
            <a:endParaRPr lang="sr-Cyrl-RS" sz="1800" dirty="0">
              <a:latin typeface="Arial" pitchFamily="34" charset="0"/>
              <a:cs typeface="Arial" pitchFamily="34" charset="0"/>
            </a:endParaRPr>
          </a:p>
          <a:p>
            <a:endParaRPr lang="en-US" sz="1800" dirty="0">
              <a:latin typeface="Arial" pitchFamily="34" charset="0"/>
              <a:cs typeface="Arial" pitchFamily="34" charset="0"/>
            </a:endParaRPr>
          </a:p>
          <a:p>
            <a:r>
              <a:rPr lang="sr-Cyrl-RS" sz="1800" dirty="0">
                <a:latin typeface="Arial" pitchFamily="34" charset="0"/>
                <a:ea typeface="Times New Roman"/>
                <a:cs typeface="Arial" pitchFamily="34" charset="0"/>
              </a:rPr>
              <a:t>Захтеви у различитим индустријама постићи жељену морфологију честица, величину и расподелу величина</a:t>
            </a:r>
          </a:p>
          <a:p>
            <a:endParaRPr lang="sr-Cyrl-RS" sz="1800" dirty="0">
              <a:latin typeface="Arial" pitchFamily="34" charset="0"/>
              <a:ea typeface="Times New Roman"/>
              <a:cs typeface="Arial" pitchFamily="34" charset="0"/>
            </a:endParaRPr>
          </a:p>
          <a:p>
            <a:r>
              <a:rPr lang="sr-Cyrl-RS" sz="1800" dirty="0">
                <a:latin typeface="Arial" pitchFamily="34" charset="0"/>
                <a:ea typeface="Times New Roman"/>
                <a:cs typeface="Arial" pitchFamily="34" charset="0"/>
              </a:rPr>
              <a:t> </a:t>
            </a:r>
            <a:r>
              <a:rPr lang="sr-Cyrl-RS" sz="1800" u="sng" dirty="0">
                <a:latin typeface="Arial" pitchFamily="34" charset="0"/>
                <a:ea typeface="Times New Roman"/>
                <a:cs typeface="Arial" pitchFamily="34" charset="0"/>
              </a:rPr>
              <a:t>Недостаци претходно наведених конвенционалних метода </a:t>
            </a:r>
            <a:r>
              <a:rPr lang="sr-Cyrl-RS" sz="1800" dirty="0">
                <a:latin typeface="Arial" pitchFamily="34" charset="0"/>
                <a:ea typeface="Times New Roman"/>
                <a:cs typeface="Arial" pitchFamily="34" charset="0"/>
              </a:rPr>
              <a:t>огледају се у томе да оне не доводе до настанка хомогене дистрибуције величине честица јер може доћи до агломерације честица. </a:t>
            </a:r>
          </a:p>
          <a:p>
            <a:pPr marL="64008" indent="0">
              <a:buNone/>
            </a:pPr>
            <a:endParaRPr lang="sr-Cyrl-RS" sz="1800" dirty="0">
              <a:latin typeface="Arial" pitchFamily="34" charset="0"/>
              <a:ea typeface="Times New Roman"/>
              <a:cs typeface="Arial" pitchFamily="34" charset="0"/>
            </a:endParaRPr>
          </a:p>
          <a:p>
            <a:endParaRPr lang="sr-Cyrl-RS" sz="1800" dirty="0">
              <a:latin typeface="Arial" pitchFamily="34" charset="0"/>
              <a:ea typeface="Times New Roman"/>
              <a:cs typeface="Arial" pitchFamily="34" charset="0"/>
            </a:endParaRPr>
          </a:p>
          <a:p>
            <a:r>
              <a:rPr lang="sr-Cyrl-RS" sz="1800" dirty="0">
                <a:latin typeface="Arial" pitchFamily="34" charset="0"/>
                <a:ea typeface="Times New Roman"/>
                <a:cs typeface="Arial" pitchFamily="34" charset="0"/>
              </a:rPr>
              <a:t>Наведени процеси захтевају контролисане услове како би настао производ жељеног квалитета што је у вези са високом ценом. </a:t>
            </a:r>
          </a:p>
          <a:p>
            <a:endParaRPr lang="sr-Cyrl-RS" sz="1800" dirty="0">
              <a:latin typeface="Arial" pitchFamily="34" charset="0"/>
              <a:ea typeface="Times New Roman"/>
              <a:cs typeface="Arial" pitchFamily="34" charset="0"/>
            </a:endParaRPr>
          </a:p>
          <a:p>
            <a:r>
              <a:rPr lang="sr-Cyrl-RS" sz="1800" dirty="0">
                <a:latin typeface="Arial" pitchFamily="34" charset="0"/>
                <a:ea typeface="Times New Roman"/>
                <a:cs typeface="Arial" pitchFamily="34" charset="0"/>
              </a:rPr>
              <a:t>Наведени недостаци се могу превазићи применом нове</a:t>
            </a:r>
            <a:r>
              <a:rPr lang="en-US" sz="1800" dirty="0">
                <a:latin typeface="Arial" pitchFamily="34" charset="0"/>
                <a:ea typeface="Times New Roman"/>
                <a:cs typeface="Arial" pitchFamily="34" charset="0"/>
              </a:rPr>
              <a:t> </a:t>
            </a:r>
            <a:r>
              <a:rPr lang="en-US" sz="1800" i="1" dirty="0">
                <a:solidFill>
                  <a:schemeClr val="accent2">
                    <a:lumMod val="20000"/>
                    <a:lumOff val="80000"/>
                  </a:schemeClr>
                </a:solidFill>
                <a:latin typeface="Arial" pitchFamily="34" charset="0"/>
                <a:ea typeface="Times New Roman"/>
                <a:cs typeface="Arial" pitchFamily="34" charset="0"/>
              </a:rPr>
              <a:t>in situ</a:t>
            </a:r>
            <a:r>
              <a:rPr lang="en-US" sz="1800" dirty="0">
                <a:solidFill>
                  <a:schemeClr val="accent2">
                    <a:lumMod val="20000"/>
                    <a:lumOff val="80000"/>
                  </a:schemeClr>
                </a:solidFill>
                <a:latin typeface="Arial" pitchFamily="34" charset="0"/>
                <a:ea typeface="Times New Roman"/>
                <a:cs typeface="Arial" pitchFamily="34" charset="0"/>
              </a:rPr>
              <a:t> </a:t>
            </a:r>
            <a:r>
              <a:rPr lang="sr-Cyrl-RS" sz="1800" dirty="0">
                <a:solidFill>
                  <a:schemeClr val="accent2">
                    <a:lumMod val="20000"/>
                    <a:lumOff val="80000"/>
                  </a:schemeClr>
                </a:solidFill>
                <a:latin typeface="Arial" pitchFamily="34" charset="0"/>
                <a:ea typeface="Times New Roman"/>
                <a:cs typeface="Arial" pitchFamily="34" charset="0"/>
              </a:rPr>
              <a:t>микронизације</a:t>
            </a:r>
            <a:r>
              <a:rPr lang="sr-Cyrl-RS" sz="1800" dirty="0">
                <a:latin typeface="Arial" pitchFamily="34" charset="0"/>
                <a:ea typeface="Times New Roman"/>
                <a:cs typeface="Arial" pitchFamily="34" charset="0"/>
              </a:rPr>
              <a:t>. </a:t>
            </a:r>
          </a:p>
        </p:txBody>
      </p:sp>
    </p:spTree>
    <p:extLst>
      <p:ext uri="{BB962C8B-B14F-4D97-AF65-F5344CB8AC3E}">
        <p14:creationId xmlns:p14="http://schemas.microsoft.com/office/powerpoint/2010/main" val="72867920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064896" cy="5328592"/>
          </a:xfrm>
        </p:spPr>
        <p:txBody>
          <a:bodyPr>
            <a:normAutofit/>
          </a:bodyPr>
          <a:lstStyle/>
          <a:p>
            <a:pPr marL="64008" indent="0" algn="ctr">
              <a:buNone/>
            </a:pPr>
            <a:r>
              <a:rPr lang="en-US" i="1" dirty="0">
                <a:solidFill>
                  <a:schemeClr val="accent2">
                    <a:lumMod val="20000"/>
                    <a:lumOff val="80000"/>
                  </a:schemeClr>
                </a:solidFill>
                <a:latin typeface="Arial" pitchFamily="34" charset="0"/>
                <a:ea typeface="Times New Roman"/>
                <a:cs typeface="Arial" pitchFamily="34" charset="0"/>
              </a:rPr>
              <a:t>In situ</a:t>
            </a:r>
            <a:r>
              <a:rPr lang="en-US" dirty="0">
                <a:solidFill>
                  <a:schemeClr val="accent2">
                    <a:lumMod val="20000"/>
                    <a:lumOff val="80000"/>
                  </a:schemeClr>
                </a:solidFill>
                <a:latin typeface="Arial" pitchFamily="34" charset="0"/>
                <a:ea typeface="Times New Roman"/>
                <a:cs typeface="Arial" pitchFamily="34" charset="0"/>
              </a:rPr>
              <a:t> </a:t>
            </a:r>
            <a:r>
              <a:rPr lang="sr-Cyrl-RS" dirty="0">
                <a:solidFill>
                  <a:schemeClr val="accent2">
                    <a:lumMod val="20000"/>
                    <a:lumOff val="80000"/>
                  </a:schemeClr>
                </a:solidFill>
                <a:latin typeface="Arial" pitchFamily="34" charset="0"/>
                <a:ea typeface="Times New Roman"/>
                <a:cs typeface="Arial" pitchFamily="34" charset="0"/>
              </a:rPr>
              <a:t>микронизација </a:t>
            </a:r>
          </a:p>
          <a:p>
            <a:endParaRPr lang="sr-Cyrl-RS" sz="1800" dirty="0">
              <a:latin typeface="Arial" pitchFamily="34" charset="0"/>
              <a:ea typeface="Times New Roman"/>
              <a:cs typeface="Arial" pitchFamily="34" charset="0"/>
            </a:endParaRPr>
          </a:p>
          <a:p>
            <a:endParaRPr lang="sr-Cyrl-RS" sz="1800" dirty="0">
              <a:latin typeface="Arial" pitchFamily="34" charset="0"/>
              <a:ea typeface="Times New Roman"/>
              <a:cs typeface="Arial" pitchFamily="34" charset="0"/>
            </a:endParaRPr>
          </a:p>
          <a:p>
            <a:endParaRPr lang="sr-Cyrl-RS" sz="1800" dirty="0">
              <a:latin typeface="Arial" pitchFamily="34" charset="0"/>
              <a:ea typeface="Times New Roman"/>
              <a:cs typeface="Arial" pitchFamily="34" charset="0"/>
            </a:endParaRPr>
          </a:p>
          <a:p>
            <a:r>
              <a:rPr lang="sr-Cyrl-RS" sz="1800" dirty="0">
                <a:latin typeface="Arial" pitchFamily="34" charset="0"/>
                <a:ea typeface="Times New Roman"/>
                <a:cs typeface="Arial" pitchFamily="34" charset="0"/>
              </a:rPr>
              <a:t>представља иновативну технику микронизације која се заснива на добијању кристала микро величина током израде, без потребе за накнадним уситњавањем честица.  </a:t>
            </a:r>
          </a:p>
          <a:p>
            <a:endParaRPr lang="sr-Cyrl-RS" sz="1800" dirty="0">
              <a:latin typeface="Arial" pitchFamily="34" charset="0"/>
              <a:ea typeface="Times New Roman"/>
              <a:cs typeface="Arial" pitchFamily="34" charset="0"/>
            </a:endParaRPr>
          </a:p>
          <a:p>
            <a:pPr marL="64008" indent="0">
              <a:buNone/>
            </a:pPr>
            <a:endParaRPr lang="sr-Cyrl-RS" sz="1800" dirty="0">
              <a:latin typeface="Arial" pitchFamily="34" charset="0"/>
              <a:ea typeface="Times New Roman"/>
              <a:cs typeface="Arial" pitchFamily="34" charset="0"/>
            </a:endParaRPr>
          </a:p>
          <a:p>
            <a:r>
              <a:rPr lang="sr-Cyrl-RS" sz="1800" dirty="0">
                <a:latin typeface="Arial" pitchFamily="34" charset="0"/>
                <a:ea typeface="Times New Roman"/>
                <a:cs typeface="Arial" pitchFamily="34" charset="0"/>
              </a:rPr>
              <a:t>бенефити ове технике огледају се у томе што не захтева додатне спољашње услове, већ само мешање уз помоћ магнетне мешалице. </a:t>
            </a:r>
          </a:p>
        </p:txBody>
      </p:sp>
    </p:spTree>
    <p:extLst>
      <p:ext uri="{BB962C8B-B14F-4D97-AF65-F5344CB8AC3E}">
        <p14:creationId xmlns:p14="http://schemas.microsoft.com/office/powerpoint/2010/main" val="6607063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404664"/>
            <a:ext cx="8208912" cy="5328592"/>
          </a:xfrm>
        </p:spPr>
        <p:txBody>
          <a:bodyPr>
            <a:noAutofit/>
          </a:bodyPr>
          <a:lstStyle/>
          <a:p>
            <a:r>
              <a:rPr lang="sr-Cyrl-RS" sz="1700" dirty="0">
                <a:latin typeface="Arial" pitchFamily="34" charset="0"/>
                <a:cs typeface="Arial" pitchFamily="34" charset="0"/>
              </a:rPr>
              <a:t>Током процеса микронизације неопходно је спровести одређене кораке како би се спречили проблеми у виду лоших карактеристика добијеног прашка.</a:t>
            </a:r>
          </a:p>
          <a:p>
            <a:endParaRPr lang="sr-Cyrl-RS" sz="1700" dirty="0">
              <a:latin typeface="Arial" pitchFamily="34" charset="0"/>
              <a:cs typeface="Arial" pitchFamily="34" charset="0"/>
            </a:endParaRPr>
          </a:p>
          <a:p>
            <a:pPr marL="64008" indent="0">
              <a:buNone/>
            </a:pPr>
            <a:endParaRPr lang="sr-Cyrl-RS" sz="1700" dirty="0">
              <a:latin typeface="Arial" pitchFamily="34" charset="0"/>
              <a:cs typeface="Arial" pitchFamily="34" charset="0"/>
            </a:endParaRPr>
          </a:p>
          <a:p>
            <a:r>
              <a:rPr lang="sr-Cyrl-RS" sz="1700" dirty="0">
                <a:latin typeface="Arial" pitchFamily="34" charset="0"/>
                <a:cs typeface="Arial" pitchFamily="34" charset="0"/>
              </a:rPr>
              <a:t> Прашкови величине честица &lt;10 µ</a:t>
            </a:r>
            <a:r>
              <a:rPr lang="sr-Latn-RS" sz="1700" dirty="0">
                <a:latin typeface="Arial" pitchFamily="34" charset="0"/>
                <a:cs typeface="Arial" pitchFamily="34" charset="0"/>
              </a:rPr>
              <a:t>m</a:t>
            </a:r>
            <a:r>
              <a:rPr lang="sr-Cyrl-RS" sz="1700" dirty="0">
                <a:latin typeface="Arial" pitchFamily="34" charset="0"/>
                <a:cs typeface="Arial" pitchFamily="34" charset="0"/>
              </a:rPr>
              <a:t> су високо кохезивни и супротстављају се протоку под гравитацијом.</a:t>
            </a:r>
          </a:p>
          <a:p>
            <a:pPr marL="64008" indent="0">
              <a:buNone/>
            </a:pPr>
            <a:endParaRPr lang="sr-Cyrl-RS" sz="1700" dirty="0">
              <a:latin typeface="Arial" pitchFamily="34" charset="0"/>
              <a:cs typeface="Arial" pitchFamily="34" charset="0"/>
            </a:endParaRPr>
          </a:p>
          <a:p>
            <a:r>
              <a:rPr lang="sr-Cyrl-RS" sz="1700" dirty="0">
                <a:latin typeface="Arial" pitchFamily="34" charset="0"/>
                <a:cs typeface="Arial" pitchFamily="34" charset="0"/>
              </a:rPr>
              <a:t>Висока кохезивност микронизованих прахова - већа тенденцију ка настанку агломерата што накнадно доводи до повећаних електростатичких набоја и слабе проточности која утичу на обраду и руковање. </a:t>
            </a:r>
          </a:p>
          <a:p>
            <a:endParaRPr lang="sr-Cyrl-RS" sz="1700" dirty="0">
              <a:latin typeface="Arial" pitchFamily="34" charset="0"/>
              <a:cs typeface="Arial" pitchFamily="34" charset="0"/>
            </a:endParaRPr>
          </a:p>
          <a:p>
            <a:r>
              <a:rPr lang="sr-Cyrl-RS" sz="1700" dirty="0">
                <a:latin typeface="Arial" pitchFamily="34" charset="0"/>
                <a:cs typeface="Arial" pitchFamily="34" charset="0"/>
              </a:rPr>
              <a:t>Док код млевења и спреј сушења настају аморфне супстанце које претежно показују лоше проточне карактеристике, у </a:t>
            </a:r>
            <a:r>
              <a:rPr lang="en-US" sz="1700" i="1" dirty="0">
                <a:latin typeface="Arial" pitchFamily="34" charset="0"/>
                <a:cs typeface="Arial" pitchFamily="34" charset="0"/>
              </a:rPr>
              <a:t>In-situ</a:t>
            </a:r>
            <a:r>
              <a:rPr lang="en-US" sz="1700" dirty="0">
                <a:latin typeface="Arial" pitchFamily="34" charset="0"/>
                <a:cs typeface="Arial" pitchFamily="34" charset="0"/>
              </a:rPr>
              <a:t> </a:t>
            </a:r>
            <a:r>
              <a:rPr lang="sr-Cyrl-RS" sz="1700" dirty="0">
                <a:latin typeface="Arial" pitchFamily="34" charset="0"/>
                <a:cs typeface="Arial" pitchFamily="34" charset="0"/>
              </a:rPr>
              <a:t> микронизацији настаје више кристалних супстанци које имају боље карактеристике. </a:t>
            </a:r>
          </a:p>
          <a:p>
            <a:pPr marL="64008" indent="0">
              <a:buNone/>
            </a:pPr>
            <a:endParaRPr lang="sr-Cyrl-RS" sz="1700" dirty="0">
              <a:latin typeface="Arial" pitchFamily="34" charset="0"/>
              <a:cs typeface="Arial" pitchFamily="34" charset="0"/>
            </a:endParaRPr>
          </a:p>
          <a:p>
            <a:r>
              <a:rPr lang="sr-Cyrl-RS" sz="1700" dirty="0">
                <a:latin typeface="Arial" pitchFamily="34" charset="0"/>
                <a:cs typeface="Arial" pitchFamily="34" charset="0"/>
              </a:rPr>
              <a:t>Пример: флутиказон-17-пропионат у ХОБП</a:t>
            </a:r>
          </a:p>
          <a:p>
            <a:pPr marL="64008" indent="0">
              <a:buNone/>
            </a:pPr>
            <a:r>
              <a:rPr lang="sr-Cyrl-RS" sz="1700" dirty="0">
                <a:latin typeface="Arial" pitchFamily="34" charset="0"/>
                <a:cs typeface="Arial" pitchFamily="34" charset="0"/>
              </a:rPr>
              <a:t>      Предност </a:t>
            </a:r>
            <a:r>
              <a:rPr lang="en-US" sz="1700" i="1" dirty="0">
                <a:latin typeface="Arial" pitchFamily="34" charset="0"/>
                <a:cs typeface="Arial" pitchFamily="34" charset="0"/>
              </a:rPr>
              <a:t>In-situ</a:t>
            </a:r>
            <a:r>
              <a:rPr lang="en-US" sz="1700" dirty="0">
                <a:latin typeface="Arial" pitchFamily="34" charset="0"/>
                <a:cs typeface="Arial" pitchFamily="34" charset="0"/>
              </a:rPr>
              <a:t> </a:t>
            </a:r>
            <a:r>
              <a:rPr lang="sr-Cyrl-RS" sz="1700" dirty="0">
                <a:latin typeface="Arial" pitchFamily="34" charset="0"/>
                <a:cs typeface="Arial" pitchFamily="34" charset="0"/>
              </a:rPr>
              <a:t> микронизације над млевењем (</a:t>
            </a:r>
            <a:r>
              <a:rPr lang="en-US" sz="1700" dirty="0">
                <a:latin typeface="Arial" pitchFamily="34" charset="0"/>
                <a:cs typeface="Arial" pitchFamily="34" charset="0"/>
              </a:rPr>
              <a:t>jet-milled product</a:t>
            </a:r>
            <a:r>
              <a:rPr lang="sr-Cyrl-RS" sz="1700" dirty="0">
                <a:latin typeface="Arial" pitchFamily="34" charset="0"/>
                <a:ea typeface="Times New Roman"/>
                <a:cs typeface="Arial" pitchFamily="34" charset="0"/>
              </a:rPr>
              <a:t>.</a:t>
            </a:r>
          </a:p>
        </p:txBody>
      </p:sp>
    </p:spTree>
    <p:extLst>
      <p:ext uri="{BB962C8B-B14F-4D97-AF65-F5344CB8AC3E}">
        <p14:creationId xmlns:p14="http://schemas.microsoft.com/office/powerpoint/2010/main" val="14376300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404664"/>
            <a:ext cx="8208912" cy="5328592"/>
          </a:xfrm>
        </p:spPr>
        <p:txBody>
          <a:bodyPr>
            <a:noAutofit/>
          </a:bodyPr>
          <a:lstStyle/>
          <a:p>
            <a:r>
              <a:rPr lang="sr-Cyrl-RS" sz="1700" dirty="0">
                <a:latin typeface="Arial" pitchFamily="34" charset="0"/>
                <a:cs typeface="Arial" pitchFamily="34" charset="0"/>
              </a:rPr>
              <a:t>Када се микронизацијом уситњавају хидрофилни лекови доводи до пораста ефективне површине </a:t>
            </a:r>
          </a:p>
          <a:p>
            <a:endParaRPr lang="sr-Cyrl-RS" sz="1700" dirty="0">
              <a:latin typeface="Arial" pitchFamily="34" charset="0"/>
              <a:cs typeface="Arial" pitchFamily="34" charset="0"/>
            </a:endParaRPr>
          </a:p>
          <a:p>
            <a:endParaRPr lang="sr-Cyrl-RS" sz="1700" dirty="0">
              <a:latin typeface="Arial" pitchFamily="34" charset="0"/>
              <a:cs typeface="Arial" pitchFamily="34" charset="0"/>
            </a:endParaRPr>
          </a:p>
          <a:p>
            <a:r>
              <a:rPr lang="sr-Cyrl-RS" sz="1700" dirty="0">
                <a:latin typeface="Arial" pitchFamily="34" charset="0"/>
                <a:cs typeface="Arial" pitchFamily="34" charset="0"/>
              </a:rPr>
              <a:t>Код хидрофобних лекова код којих квашење није адекватно може доћи до флотације. </a:t>
            </a:r>
          </a:p>
          <a:p>
            <a:endParaRPr lang="sr-Cyrl-RS" sz="1700" dirty="0">
              <a:latin typeface="Arial" pitchFamily="34" charset="0"/>
              <a:cs typeface="Arial" pitchFamily="34" charset="0"/>
            </a:endParaRPr>
          </a:p>
          <a:p>
            <a:r>
              <a:rPr lang="sr-Cyrl-RS" sz="1700" dirty="0">
                <a:latin typeface="Arial" pitchFamily="34" charset="0"/>
                <a:cs typeface="Arial" pitchFamily="34" charset="0"/>
              </a:rPr>
              <a:t>У наведеним условима смањење величине честица не доводи до повећања брзине растварања.  </a:t>
            </a:r>
          </a:p>
          <a:p>
            <a:endParaRPr lang="sr-Cyrl-RS" sz="1700" dirty="0">
              <a:latin typeface="Arial" pitchFamily="34" charset="0"/>
              <a:cs typeface="Arial" pitchFamily="34" charset="0"/>
            </a:endParaRPr>
          </a:p>
          <a:p>
            <a:r>
              <a:rPr lang="sr-Cyrl-RS" sz="1700" dirty="0">
                <a:latin typeface="Arial" pitchFamily="34" charset="0"/>
                <a:cs typeface="Arial" pitchFamily="34" charset="0"/>
              </a:rPr>
              <a:t>Да би се превазишао наведени проблем додају се </a:t>
            </a:r>
            <a:r>
              <a:rPr lang="sr-Cyrl-RS" sz="1700" dirty="0">
                <a:solidFill>
                  <a:schemeClr val="accent2">
                    <a:lumMod val="20000"/>
                    <a:lumOff val="80000"/>
                  </a:schemeClr>
                </a:solidFill>
                <a:latin typeface="Arial" pitchFamily="34" charset="0"/>
                <a:cs typeface="Arial" pitchFamily="34" charset="0"/>
              </a:rPr>
              <a:t>средства за квашење</a:t>
            </a:r>
            <a:r>
              <a:rPr lang="sr-Cyrl-RS" sz="1700" dirty="0">
                <a:latin typeface="Arial" pitchFamily="34" charset="0"/>
                <a:cs typeface="Arial" pitchFamily="34" charset="0"/>
              </a:rPr>
              <a:t>. </a:t>
            </a:r>
          </a:p>
          <a:p>
            <a:endParaRPr lang="sr-Cyrl-RS" sz="1700" dirty="0">
              <a:latin typeface="Arial" pitchFamily="34" charset="0"/>
              <a:cs typeface="Arial" pitchFamily="34" charset="0"/>
            </a:endParaRPr>
          </a:p>
          <a:p>
            <a:r>
              <a:rPr lang="sr-Cyrl-RS" sz="1700" dirty="0">
                <a:latin typeface="Arial" pitchFamily="34" charset="0"/>
                <a:cs typeface="Arial" pitchFamily="34" charset="0"/>
              </a:rPr>
              <a:t>Додатком агенаса за стабилизацију (хидрофилни полимери) могуће је побошљати квашење лека и унапредити стабилност насталих микрокристала. </a:t>
            </a:r>
          </a:p>
          <a:p>
            <a:endParaRPr lang="sr-Cyrl-RS" sz="1700" dirty="0">
              <a:latin typeface="Arial" pitchFamily="34" charset="0"/>
              <a:cs typeface="Arial" pitchFamily="34" charset="0"/>
            </a:endParaRPr>
          </a:p>
          <a:p>
            <a:r>
              <a:rPr lang="sr-Cyrl-RS" sz="1700" dirty="0">
                <a:latin typeface="Arial" pitchFamily="34" charset="0"/>
                <a:cs typeface="Arial" pitchFamily="34" charset="0"/>
              </a:rPr>
              <a:t>Стабилизатори врше стерну стабилизацију микрокристала, односно стварају слој око микрокристала који онемогућава њихов раст-  настају микрокристали који имају низак потенцијал ка адхезији, агломерацији</a:t>
            </a:r>
            <a:endParaRPr lang="sr-Cyrl-RS" sz="1700" dirty="0">
              <a:latin typeface="Arial" pitchFamily="34" charset="0"/>
              <a:ea typeface="Times New Roman"/>
              <a:cs typeface="Arial" pitchFamily="34" charset="0"/>
            </a:endParaRPr>
          </a:p>
        </p:txBody>
      </p:sp>
    </p:spTree>
    <p:extLst>
      <p:ext uri="{BB962C8B-B14F-4D97-AF65-F5344CB8AC3E}">
        <p14:creationId xmlns:p14="http://schemas.microsoft.com/office/powerpoint/2010/main" val="17852329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404664"/>
            <a:ext cx="8208912" cy="5328592"/>
          </a:xfrm>
        </p:spPr>
        <p:txBody>
          <a:bodyPr>
            <a:noAutofit/>
          </a:bodyPr>
          <a:lstStyle/>
          <a:p>
            <a:pPr marL="64008" indent="0">
              <a:buNone/>
            </a:pPr>
            <a:r>
              <a:rPr lang="sr-Cyrl-RS" sz="1800" b="1" i="1" dirty="0">
                <a:solidFill>
                  <a:schemeClr val="accent2">
                    <a:lumMod val="20000"/>
                    <a:lumOff val="80000"/>
                  </a:schemeClr>
                </a:solidFill>
                <a:latin typeface="Arial" pitchFamily="34" charset="0"/>
                <a:cs typeface="Arial" pitchFamily="34" charset="0"/>
              </a:rPr>
              <a:t>Нанотехнологија</a:t>
            </a:r>
          </a:p>
          <a:p>
            <a:pPr marL="64008" indent="0">
              <a:buNone/>
            </a:pPr>
            <a:endParaRPr lang="sr-Cyrl-RS" sz="1800" b="1" i="1" dirty="0">
              <a:latin typeface="Arial" pitchFamily="34" charset="0"/>
              <a:cs typeface="Arial" pitchFamily="34" charset="0"/>
            </a:endParaRPr>
          </a:p>
          <a:p>
            <a:pPr marL="64008" indent="0">
              <a:buNone/>
            </a:pPr>
            <a:endParaRPr lang="sr-Cyrl-RS" sz="1800" b="1" i="1" dirty="0">
              <a:latin typeface="Arial" pitchFamily="34" charset="0"/>
              <a:cs typeface="Arial" pitchFamily="34" charset="0"/>
            </a:endParaRPr>
          </a:p>
          <a:p>
            <a:pPr marL="64008" indent="0">
              <a:buNone/>
            </a:pPr>
            <a:endParaRPr lang="en-US" sz="1800" dirty="0">
              <a:latin typeface="Arial" pitchFamily="34" charset="0"/>
              <a:cs typeface="Arial" pitchFamily="34" charset="0"/>
            </a:endParaRPr>
          </a:p>
          <a:p>
            <a:r>
              <a:rPr lang="sr-Cyrl-RS" sz="1800" dirty="0">
                <a:latin typeface="Arial" pitchFamily="34" charset="0"/>
                <a:cs typeface="Arial" pitchFamily="34" charset="0"/>
              </a:rPr>
              <a:t>Обећавајућа стратегија за побољшање биофармацеутских карактеристика лека је примена нанотехнологије. </a:t>
            </a:r>
          </a:p>
          <a:p>
            <a:endParaRPr lang="sr-Cyrl-RS" sz="1800" dirty="0">
              <a:latin typeface="Arial" pitchFamily="34" charset="0"/>
              <a:cs typeface="Arial" pitchFamily="34" charset="0"/>
            </a:endParaRPr>
          </a:p>
          <a:p>
            <a:endParaRPr lang="sr-Cyrl-RS" sz="1800" dirty="0">
              <a:latin typeface="Arial" pitchFamily="34" charset="0"/>
              <a:cs typeface="Arial" pitchFamily="34" charset="0"/>
            </a:endParaRPr>
          </a:p>
          <a:p>
            <a:r>
              <a:rPr lang="sr-Cyrl-RS" sz="1800" dirty="0">
                <a:latin typeface="Arial" pitchFamily="34" charset="0"/>
                <a:cs typeface="Arial" pitchFamily="34" charset="0"/>
              </a:rPr>
              <a:t>Израда наносуспензија показала се ефикасном код лекова као што су: амфотерицин Б, паклитаксел, бупарваквон.  </a:t>
            </a:r>
            <a:endParaRPr lang="en-US" sz="1800" dirty="0">
              <a:latin typeface="Arial" pitchFamily="34" charset="0"/>
              <a:cs typeface="Arial" pitchFamily="34" charset="0"/>
            </a:endParaRPr>
          </a:p>
        </p:txBody>
      </p:sp>
    </p:spTree>
    <p:extLst>
      <p:ext uri="{BB962C8B-B14F-4D97-AF65-F5344CB8AC3E}">
        <p14:creationId xmlns:p14="http://schemas.microsoft.com/office/powerpoint/2010/main" val="368883475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3" y="1628800"/>
            <a:ext cx="8280920" cy="4048252"/>
          </a:xfrm>
        </p:spPr>
        <p:txBody>
          <a:bodyPr>
            <a:noAutofit/>
          </a:bodyPr>
          <a:lstStyle/>
          <a:p>
            <a:pPr>
              <a:buNone/>
            </a:pPr>
            <a:endParaRPr lang="sr-Cyrl-RS" sz="2200" dirty="0">
              <a:latin typeface="Arial" pitchFamily="34" charset="0"/>
              <a:cs typeface="Arial" pitchFamily="34" charset="0"/>
            </a:endParaRPr>
          </a:p>
          <a:p>
            <a:pPr indent="457200" algn="just">
              <a:lnSpc>
                <a:spcPct val="150000"/>
              </a:lnSpc>
              <a:spcAft>
                <a:spcPts val="0"/>
              </a:spcAft>
            </a:pPr>
            <a:r>
              <a:rPr lang="sr-Cyrl-RS" sz="2000" dirty="0">
                <a:solidFill>
                  <a:srgbClr val="FFFF00"/>
                </a:solidFill>
                <a:effectLst/>
                <a:latin typeface="Arial" pitchFamily="34" charset="0"/>
                <a:ea typeface="Times New Roman" panose="02020603050405020304" pitchFamily="18" charset="0"/>
                <a:cs typeface="Arial" pitchFamily="34" charset="0"/>
              </a:rPr>
              <a:t>Растворљивост лека </a:t>
            </a:r>
            <a:r>
              <a:rPr lang="sr-Cyrl-RS" sz="2000" dirty="0">
                <a:effectLst/>
                <a:latin typeface="Arial" pitchFamily="34" charset="0"/>
                <a:ea typeface="Times New Roman" panose="02020603050405020304" pitchFamily="18" charset="0"/>
                <a:cs typeface="Arial" pitchFamily="34" charset="0"/>
              </a:rPr>
              <a:t>подразумева максималну количину која се раствара у датој запремини растварача при константној температури.</a:t>
            </a:r>
          </a:p>
          <a:p>
            <a:pPr indent="0" algn="just">
              <a:lnSpc>
                <a:spcPct val="150000"/>
              </a:lnSpc>
              <a:spcAft>
                <a:spcPts val="0"/>
              </a:spcAft>
              <a:buNone/>
            </a:pPr>
            <a:r>
              <a:rPr lang="sr-Cyrl-RS" sz="2000" dirty="0">
                <a:effectLst/>
                <a:latin typeface="Arial" pitchFamily="34" charset="0"/>
                <a:ea typeface="Times New Roman" panose="02020603050405020304" pitchFamily="18" charset="0"/>
                <a:cs typeface="Arial" pitchFamily="34" charset="0"/>
              </a:rPr>
              <a:t> Подаци о растворљивости супстанци доступни су у </a:t>
            </a:r>
            <a:r>
              <a:rPr lang="sr-Latn-RS" sz="2000" dirty="0">
                <a:effectLst/>
                <a:latin typeface="Arial" pitchFamily="34" charset="0"/>
                <a:ea typeface="Times New Roman" panose="02020603050405020304" pitchFamily="18" charset="0"/>
                <a:cs typeface="Arial" pitchFamily="34" charset="0"/>
              </a:rPr>
              <a:t>Ph Yug IV</a:t>
            </a:r>
            <a:r>
              <a:rPr lang="sr-Cyrl-RS" sz="2000" dirty="0">
                <a:effectLst/>
                <a:latin typeface="Arial" pitchFamily="34" charset="0"/>
                <a:ea typeface="Times New Roman" panose="02020603050405020304" pitchFamily="18" charset="0"/>
                <a:cs typeface="Arial" pitchFamily="34" charset="0"/>
              </a:rPr>
              <a:t>. </a:t>
            </a:r>
          </a:p>
          <a:p>
            <a:pPr indent="0" algn="just">
              <a:lnSpc>
                <a:spcPct val="150000"/>
              </a:lnSpc>
              <a:spcAft>
                <a:spcPts val="0"/>
              </a:spcAft>
              <a:buNone/>
            </a:pPr>
            <a:endParaRPr lang="sr-Cyrl-RS" sz="2000" dirty="0">
              <a:effectLst/>
              <a:latin typeface="Arial" pitchFamily="34" charset="0"/>
              <a:ea typeface="Times New Roman" panose="02020603050405020304" pitchFamily="18" charset="0"/>
              <a:cs typeface="Arial" pitchFamily="34" charset="0"/>
            </a:endParaRPr>
          </a:p>
          <a:p>
            <a:pPr indent="457200" algn="just">
              <a:lnSpc>
                <a:spcPct val="150000"/>
              </a:lnSpc>
              <a:spcAft>
                <a:spcPts val="0"/>
              </a:spcAft>
            </a:pPr>
            <a:r>
              <a:rPr lang="sr-Cyrl-RS" sz="2000" dirty="0">
                <a:solidFill>
                  <a:srgbClr val="FFFF00"/>
                </a:solidFill>
                <a:effectLst/>
                <a:latin typeface="Arial" pitchFamily="34" charset="0"/>
                <a:ea typeface="Times New Roman" panose="02020603050405020304" pitchFamily="18" charset="0"/>
                <a:cs typeface="Arial" pitchFamily="34" charset="0"/>
              </a:rPr>
              <a:t>Брзина растварања- </a:t>
            </a:r>
            <a:r>
              <a:rPr lang="sr-Cyrl-RS" sz="2000" dirty="0">
                <a:effectLst/>
                <a:latin typeface="Arial" pitchFamily="34" charset="0"/>
                <a:ea typeface="Times New Roman" panose="02020603050405020304" pitchFamily="18" charset="0"/>
                <a:cs typeface="Arial" pitchFamily="34" charset="0"/>
              </a:rPr>
              <a:t>брзина којом лековита супстанца прелази из чврстог дозног (капсула, таблета) у раствор дефинише се као брзина растварања. </a:t>
            </a: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dirty="0">
                <a:latin typeface="Arial" pitchFamily="34" charset="0"/>
                <a:ea typeface="Cambria" panose="02040503050406030204" pitchFamily="18" charset="0"/>
                <a:cs typeface="Arial" pitchFamily="34" charset="0"/>
              </a:rPr>
              <a:t>Растворљивост и брзина растварња</a:t>
            </a:r>
            <a:endParaRPr lang="en-US" sz="3300" dirty="0">
              <a:latin typeface="Arial" pitchFamily="34" charset="0"/>
              <a:ea typeface="Cambria" panose="02040503050406030204" pitchFamily="18" charset="0"/>
              <a:cs typeface="Arial" pitchFamily="34" charset="0"/>
            </a:endParaRPr>
          </a:p>
        </p:txBody>
      </p:sp>
    </p:spTree>
    <p:extLst>
      <p:ext uri="{BB962C8B-B14F-4D97-AF65-F5344CB8AC3E}">
        <p14:creationId xmlns:p14="http://schemas.microsoft.com/office/powerpoint/2010/main" val="3833303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7"/>
            <a:ext cx="7920880" cy="4646017"/>
          </a:xfrm>
        </p:spPr>
        <p:txBody>
          <a:bodyPr>
            <a:normAutofit/>
          </a:bodyPr>
          <a:lstStyle/>
          <a:p>
            <a:endParaRPr lang="sr-Cyrl-RS" sz="1800" dirty="0">
              <a:latin typeface="Arial" pitchFamily="34" charset="0"/>
              <a:cs typeface="Arial" pitchFamily="34" charset="0"/>
            </a:endParaRPr>
          </a:p>
          <a:p>
            <a:r>
              <a:rPr lang="ru-RU" sz="1800" dirty="0">
                <a:latin typeface="Arial" pitchFamily="34" charset="0"/>
                <a:cs typeface="Arial" pitchFamily="34" charset="0"/>
              </a:rPr>
              <a:t>Једноставан начин за побољшање растворљивости у води је подешавање одговарајуће </a:t>
            </a:r>
            <a:r>
              <a:rPr lang="en-US" sz="1800" dirty="0">
                <a:latin typeface="Arial" pitchFamily="34" charset="0"/>
                <a:cs typeface="Arial" pitchFamily="34" charset="0"/>
              </a:rPr>
              <a:t>pH</a:t>
            </a:r>
            <a:r>
              <a:rPr lang="ru-RU" sz="1800" dirty="0">
                <a:latin typeface="Arial" pitchFamily="34" charset="0"/>
                <a:cs typeface="Arial" pitchFamily="34" charset="0"/>
              </a:rPr>
              <a:t> вредности. </a:t>
            </a:r>
          </a:p>
          <a:p>
            <a:endParaRPr lang="ru-RU" sz="1800" dirty="0">
              <a:latin typeface="Arial" pitchFamily="34" charset="0"/>
              <a:cs typeface="Arial" pitchFamily="34" charset="0"/>
            </a:endParaRPr>
          </a:p>
          <a:p>
            <a:r>
              <a:rPr lang="ru-RU" sz="1800" dirty="0">
                <a:latin typeface="Arial" pitchFamily="34" charset="0"/>
                <a:cs typeface="Arial" pitchFamily="34" charset="0"/>
              </a:rPr>
              <a:t>На тај начин се растворљивост  јонизованог лека може експоненцијално повећати и примењује се код лекова који су слабе киселине које имају ниску </a:t>
            </a:r>
            <a:r>
              <a:rPr lang="en-US" sz="1800" dirty="0" err="1">
                <a:latin typeface="Arial" pitchFamily="34" charset="0"/>
                <a:cs typeface="Arial" pitchFamily="34" charset="0"/>
              </a:rPr>
              <a:t>pK</a:t>
            </a:r>
            <a:r>
              <a:rPr lang="sr-Latn-RS" sz="1800" baseline="-25000" dirty="0" err="1">
                <a:latin typeface="Arial" pitchFamily="34" charset="0"/>
                <a:cs typeface="Arial" pitchFamily="34" charset="0"/>
              </a:rPr>
              <a:t>a</a:t>
            </a:r>
            <a:r>
              <a:rPr lang="ru-RU" sz="1800" dirty="0">
                <a:latin typeface="Arial" pitchFamily="34" charset="0"/>
                <a:cs typeface="Arial" pitchFamily="34" charset="0"/>
              </a:rPr>
              <a:t> или слабе базе које имају високу </a:t>
            </a:r>
            <a:r>
              <a:rPr lang="en-US" sz="1800" dirty="0" err="1">
                <a:latin typeface="Arial" pitchFamily="34" charset="0"/>
                <a:cs typeface="Arial" pitchFamily="34" charset="0"/>
              </a:rPr>
              <a:t>pK</a:t>
            </a:r>
            <a:r>
              <a:rPr lang="sr-Latn-RS" sz="1800" baseline="-25000" dirty="0">
                <a:latin typeface="Arial" pitchFamily="34" charset="0"/>
                <a:cs typeface="Arial" pitchFamily="34" charset="0"/>
              </a:rPr>
              <a:t>a</a:t>
            </a:r>
            <a:r>
              <a:rPr lang="ru-RU" sz="1800" dirty="0">
                <a:latin typeface="Arial" pitchFamily="34" charset="0"/>
                <a:cs typeface="Arial" pitchFamily="34" charset="0"/>
              </a:rPr>
              <a:t> вредност. </a:t>
            </a:r>
            <a:endParaRPr lang="sr-Latn-RS" sz="1800" dirty="0">
              <a:latin typeface="Arial" pitchFamily="34" charset="0"/>
              <a:cs typeface="Arial" pitchFamily="34" charset="0"/>
            </a:endParaRPr>
          </a:p>
          <a:p>
            <a:endParaRPr lang="sr-Latn-RS" sz="1800" dirty="0">
              <a:latin typeface="Arial" pitchFamily="34" charset="0"/>
              <a:cs typeface="Arial" pitchFamily="34" charset="0"/>
            </a:endParaRPr>
          </a:p>
          <a:p>
            <a:r>
              <a:rPr lang="ru-RU" sz="1800" dirty="0">
                <a:latin typeface="Arial" pitchFamily="34" charset="0"/>
                <a:cs typeface="Arial" pitchFamily="34" charset="0"/>
              </a:rPr>
              <a:t>На нејонизовану фракцију лека промена </a:t>
            </a:r>
            <a:r>
              <a:rPr lang="en-US" sz="1800" dirty="0">
                <a:latin typeface="Arial" pitchFamily="34" charset="0"/>
                <a:cs typeface="Arial" pitchFamily="34" charset="0"/>
              </a:rPr>
              <a:t>pH</a:t>
            </a:r>
            <a:r>
              <a:rPr lang="ru-RU" sz="1800" dirty="0">
                <a:latin typeface="Arial" pitchFamily="34" charset="0"/>
                <a:cs typeface="Arial" pitchFamily="34" charset="0"/>
              </a:rPr>
              <a:t> вредности нема утицаја.</a:t>
            </a:r>
            <a:endParaRPr lang="en-US" sz="1800" dirty="0">
              <a:latin typeface="Arial" pitchFamily="34"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Промена </a:t>
            </a:r>
            <a:r>
              <a:rPr lang="en-US" sz="3300" b="1" i="1" dirty="0">
                <a:effectLst/>
                <a:latin typeface="Arial" pitchFamily="34" charset="0"/>
                <a:cs typeface="Arial" pitchFamily="34" charset="0"/>
              </a:rPr>
              <a:t>pH</a:t>
            </a:r>
            <a:r>
              <a:rPr lang="ru-RU" sz="3300" b="1" i="1" dirty="0">
                <a:effectLst/>
                <a:latin typeface="Arial" pitchFamily="34" charset="0"/>
                <a:cs typeface="Arial" pitchFamily="34" charset="0"/>
              </a:rPr>
              <a:t> вредности</a:t>
            </a:r>
            <a:endParaRPr lang="en-US" sz="3300" dirty="0">
              <a:effectLst/>
              <a:latin typeface="Arial" pitchFamily="34" charset="0"/>
              <a:cs typeface="Arial" pitchFamily="34" charset="0"/>
            </a:endParaRPr>
          </a:p>
          <a:p>
            <a:endParaRPr lang="en-US" sz="3300" dirty="0">
              <a:latin typeface="Arial" pitchFamily="34" charset="0"/>
              <a:cs typeface="Arial" pitchFamily="34" charset="0"/>
            </a:endParaRPr>
          </a:p>
        </p:txBody>
      </p:sp>
    </p:spTree>
    <p:extLst>
      <p:ext uri="{BB962C8B-B14F-4D97-AF65-F5344CB8AC3E}">
        <p14:creationId xmlns:p14="http://schemas.microsoft.com/office/powerpoint/2010/main" val="4491368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7"/>
            <a:ext cx="7920880" cy="4646017"/>
          </a:xfrm>
        </p:spPr>
        <p:txBody>
          <a:bodyPr>
            <a:normAutofit/>
          </a:bodyPr>
          <a:lstStyle/>
          <a:p>
            <a:r>
              <a:rPr lang="ru-RU" sz="2000" dirty="0">
                <a:latin typeface="Arial" pitchFamily="34" charset="0"/>
                <a:cs typeface="Arial" pitchFamily="34" charset="0"/>
              </a:rPr>
              <a:t>Побољшање растворљивости лековите супстанце у води и стабилности препарата се може постићи комплексирањем лековите супстанце са циклодекстринима.</a:t>
            </a:r>
            <a:endParaRPr lang="en-US" sz="2000" dirty="0">
              <a:latin typeface="Arial" pitchFamily="34"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Комплексирање</a:t>
            </a:r>
            <a:endParaRPr lang="en-US" sz="3300" dirty="0">
              <a:effectLst/>
              <a:latin typeface="Arial" pitchFamily="34" charset="0"/>
              <a:cs typeface="Arial" pitchFamily="34" charset="0"/>
            </a:endParaRPr>
          </a:p>
          <a:p>
            <a:endParaRPr lang="en-US" sz="3300" dirty="0">
              <a:latin typeface="Arial" pitchFamily="34" charset="0"/>
              <a:cs typeface="Arial" pitchFamily="34" charset="0"/>
            </a:endParaRPr>
          </a:p>
        </p:txBody>
      </p:sp>
    </p:spTree>
    <p:extLst>
      <p:ext uri="{BB962C8B-B14F-4D97-AF65-F5344CB8AC3E}">
        <p14:creationId xmlns:p14="http://schemas.microsoft.com/office/powerpoint/2010/main" val="26229239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7"/>
            <a:ext cx="7920880" cy="4646017"/>
          </a:xfrm>
        </p:spPr>
        <p:txBody>
          <a:bodyPr>
            <a:normAutofit lnSpcReduction="10000"/>
          </a:bodyPr>
          <a:lstStyle/>
          <a:p>
            <a:r>
              <a:rPr lang="ru-RU" sz="2000" dirty="0">
                <a:latin typeface="Arial" pitchFamily="34" charset="0"/>
                <a:cs typeface="Arial" pitchFamily="34" charset="0"/>
              </a:rPr>
              <a:t>Превођење молекула лека у одговарајућу растворну со се најчешће користи као метода за побољшање растворљивости</a:t>
            </a:r>
          </a:p>
          <a:p>
            <a:endParaRPr lang="ru-RU" sz="2000" dirty="0">
              <a:latin typeface="Arial" pitchFamily="34" charset="0"/>
              <a:cs typeface="Arial" pitchFamily="34" charset="0"/>
            </a:endParaRPr>
          </a:p>
          <a:p>
            <a:r>
              <a:rPr lang="ru-RU" sz="2000" dirty="0">
                <a:latin typeface="Arial" pitchFamily="34" charset="0"/>
                <a:cs typeface="Arial" pitchFamily="34" charset="0"/>
              </a:rPr>
              <a:t>Стабилност у воденом раствору при различитим </a:t>
            </a:r>
            <a:r>
              <a:rPr lang="en-US" sz="2000" dirty="0">
                <a:latin typeface="Arial" pitchFamily="34" charset="0"/>
                <a:cs typeface="Arial" pitchFamily="34" charset="0"/>
              </a:rPr>
              <a:t>pH</a:t>
            </a:r>
            <a:r>
              <a:rPr lang="ru-RU" sz="2000" dirty="0">
                <a:latin typeface="Arial" pitchFamily="34" charset="0"/>
                <a:cs typeface="Arial" pitchFamily="34" charset="0"/>
              </a:rPr>
              <a:t> вредностима представља битан критеријум за одабир соли</a:t>
            </a:r>
          </a:p>
          <a:p>
            <a:pPr marL="64008" indent="0">
              <a:buNone/>
            </a:pPr>
            <a:r>
              <a:rPr lang="ru-RU" sz="2000" dirty="0">
                <a:latin typeface="Arial" pitchFamily="34" charset="0"/>
                <a:cs typeface="Arial" pitchFamily="34" charset="0"/>
              </a:rPr>
              <a:t> </a:t>
            </a:r>
          </a:p>
          <a:p>
            <a:r>
              <a:rPr lang="ru-RU" sz="2000" dirty="0">
                <a:latin typeface="Arial" pitchFamily="34" charset="0"/>
                <a:cs typeface="Arial" pitchFamily="34" charset="0"/>
              </a:rPr>
              <a:t>Стабилне соли не могу да се награде уколико су </a:t>
            </a:r>
            <a:r>
              <a:rPr lang="en-US" sz="2000" dirty="0" err="1">
                <a:latin typeface="Arial" pitchFamily="34" charset="0"/>
                <a:cs typeface="Arial" pitchFamily="34" charset="0"/>
              </a:rPr>
              <a:t>pK</a:t>
            </a:r>
            <a:r>
              <a:rPr lang="en-US" sz="2000" baseline="-25000" dirty="0" err="1">
                <a:latin typeface="Arial" pitchFamily="34" charset="0"/>
                <a:cs typeface="Arial" pitchFamily="34" charset="0"/>
              </a:rPr>
              <a:t>a</a:t>
            </a:r>
            <a:r>
              <a:rPr lang="ru-RU" sz="2000" dirty="0">
                <a:latin typeface="Arial" pitchFamily="34" charset="0"/>
                <a:cs typeface="Arial" pitchFamily="34" charset="0"/>
              </a:rPr>
              <a:t> вредности киселине и базе блиске, односно мање од 0,5 јединица. </a:t>
            </a:r>
          </a:p>
          <a:p>
            <a:endParaRPr lang="ru-RU" sz="2000" dirty="0">
              <a:latin typeface="Arial" pitchFamily="34" charset="0"/>
              <a:cs typeface="Arial" pitchFamily="34" charset="0"/>
            </a:endParaRPr>
          </a:p>
          <a:p>
            <a:r>
              <a:rPr lang="ru-RU" sz="2000" dirty="0">
                <a:latin typeface="Arial" pitchFamily="34" charset="0"/>
                <a:cs typeface="Arial" pitchFamily="34" charset="0"/>
              </a:rPr>
              <a:t>Без обзира на </a:t>
            </a:r>
            <a:r>
              <a:rPr lang="en-US" sz="2000" dirty="0">
                <a:latin typeface="Arial" pitchFamily="34" charset="0"/>
                <a:cs typeface="Arial" pitchFamily="34" charset="0"/>
              </a:rPr>
              <a:t>pH</a:t>
            </a:r>
            <a:r>
              <a:rPr lang="ru-RU" sz="2000" dirty="0">
                <a:latin typeface="Arial" pitchFamily="34" charset="0"/>
                <a:cs typeface="Arial" pitchFamily="34" charset="0"/>
              </a:rPr>
              <a:t> вредности медијума за растварање, натријумове и калијумове соли слабих киселина се брже растварају у поређењу са одговарајућом слабом киселином. </a:t>
            </a:r>
            <a:endParaRPr lang="en-US" sz="2000" dirty="0">
              <a:latin typeface="Arial" pitchFamily="34"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Грађење соли</a:t>
            </a:r>
            <a:endParaRPr lang="en-US" sz="3300" dirty="0">
              <a:effectLst/>
              <a:latin typeface="Arial" pitchFamily="34" charset="0"/>
              <a:cs typeface="Arial" pitchFamily="34" charset="0"/>
            </a:endParaRPr>
          </a:p>
          <a:p>
            <a:endParaRPr lang="en-US" sz="3300" dirty="0">
              <a:latin typeface="Arial" pitchFamily="34" charset="0"/>
              <a:cs typeface="Arial" pitchFamily="34" charset="0"/>
            </a:endParaRPr>
          </a:p>
        </p:txBody>
      </p:sp>
    </p:spTree>
    <p:extLst>
      <p:ext uri="{BB962C8B-B14F-4D97-AF65-F5344CB8AC3E}">
        <p14:creationId xmlns:p14="http://schemas.microsoft.com/office/powerpoint/2010/main" val="399595174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7620" y="692696"/>
            <a:ext cx="7920880" cy="4646017"/>
          </a:xfrm>
        </p:spPr>
        <p:txBody>
          <a:bodyPr>
            <a:normAutofit/>
          </a:bodyPr>
          <a:lstStyle/>
          <a:p>
            <a:r>
              <a:rPr lang="ru-RU" sz="1800" dirty="0">
                <a:latin typeface="Arial" pitchFamily="34" charset="0"/>
                <a:cs typeface="Arial" pitchFamily="34" charset="0"/>
              </a:rPr>
              <a:t>Грађење </a:t>
            </a:r>
            <a:r>
              <a:rPr lang="en-US" sz="1800" dirty="0" err="1">
                <a:latin typeface="Arial" pitchFamily="34" charset="0"/>
                <a:cs typeface="Arial" pitchFamily="34" charset="0"/>
              </a:rPr>
              <a:t>соли</a:t>
            </a:r>
            <a:r>
              <a:rPr lang="en-US" sz="1800" dirty="0">
                <a:latin typeface="Arial" pitchFamily="34" charset="0"/>
                <a:cs typeface="Arial" pitchFamily="34" charset="0"/>
              </a:rPr>
              <a:t> </a:t>
            </a:r>
            <a:r>
              <a:rPr lang="ru-RU" sz="1800" dirty="0">
                <a:latin typeface="Arial" pitchFamily="34" charset="0"/>
                <a:cs typeface="Arial" pitchFamily="34" charset="0"/>
              </a:rPr>
              <a:t>хидрохлорида може довести до смањења апсорпције лековите супстанце због појаве ефекта заједничког јона</a:t>
            </a:r>
            <a:r>
              <a:rPr lang="en-US" sz="1800" dirty="0">
                <a:latin typeface="Arial" pitchFamily="34" charset="0"/>
                <a:cs typeface="Arial" pitchFamily="34" charset="0"/>
              </a:rPr>
              <a:t>.</a:t>
            </a:r>
            <a:endParaRPr lang="sr-Cyrl-RS" sz="1800" dirty="0">
              <a:latin typeface="Arial" pitchFamily="34" charset="0"/>
              <a:cs typeface="Arial" pitchFamily="34" charset="0"/>
            </a:endParaRPr>
          </a:p>
          <a:p>
            <a:endParaRPr lang="sr-Cyrl-RS" sz="1800" dirty="0">
              <a:latin typeface="Arial" pitchFamily="34" charset="0"/>
              <a:cs typeface="Arial" pitchFamily="34" charset="0"/>
            </a:endParaRPr>
          </a:p>
          <a:p>
            <a:r>
              <a:rPr lang="en-US" sz="1800" dirty="0">
                <a:latin typeface="Arial" pitchFamily="34" charset="0"/>
                <a:cs typeface="Arial" pitchFamily="34" charset="0"/>
              </a:rPr>
              <a:t> </a:t>
            </a:r>
            <a:r>
              <a:rPr lang="en-US" sz="1800" dirty="0" err="1">
                <a:latin typeface="Arial" pitchFamily="34" charset="0"/>
                <a:cs typeface="Arial" pitchFamily="34" charset="0"/>
              </a:rPr>
              <a:t>Наиме</a:t>
            </a:r>
            <a:r>
              <a:rPr lang="ru-RU" sz="1800" dirty="0">
                <a:latin typeface="Arial" pitchFamily="34" charset="0"/>
                <a:cs typeface="Arial" pitchFamily="34" charset="0"/>
              </a:rPr>
              <a:t> </a:t>
            </a:r>
            <a:r>
              <a:rPr lang="ru-RU" sz="1800" dirty="0">
                <a:solidFill>
                  <a:schemeClr val="accent2">
                    <a:lumMod val="20000"/>
                    <a:lumOff val="80000"/>
                  </a:schemeClr>
                </a:solidFill>
                <a:latin typeface="Arial" pitchFamily="34" charset="0"/>
                <a:cs typeface="Arial" pitchFamily="34" charset="0"/>
              </a:rPr>
              <a:t>растворљивост слабо растворног електролита може бити смањена додатком јаког електролита који има заједнички јон са слабим електролитом</a:t>
            </a:r>
            <a:r>
              <a:rPr lang="en-US" sz="1800" dirty="0">
                <a:solidFill>
                  <a:schemeClr val="accent2">
                    <a:lumMod val="20000"/>
                    <a:lumOff val="80000"/>
                  </a:schemeClr>
                </a:solidFill>
                <a:latin typeface="Arial" pitchFamily="34" charset="0"/>
                <a:cs typeface="Arial" pitchFamily="34" charset="0"/>
              </a:rPr>
              <a:t>.</a:t>
            </a:r>
            <a:endParaRPr lang="sr-Cyrl-RS" sz="1800" dirty="0">
              <a:solidFill>
                <a:schemeClr val="accent2">
                  <a:lumMod val="20000"/>
                  <a:lumOff val="80000"/>
                </a:schemeClr>
              </a:solidFill>
              <a:latin typeface="Arial" pitchFamily="34" charset="0"/>
              <a:cs typeface="Arial" pitchFamily="34" charset="0"/>
            </a:endParaRPr>
          </a:p>
          <a:p>
            <a:endParaRPr lang="sr-Cyrl-RS" sz="1800" dirty="0">
              <a:latin typeface="Arial" pitchFamily="34" charset="0"/>
              <a:cs typeface="Arial" pitchFamily="34" charset="0"/>
            </a:endParaRPr>
          </a:p>
          <a:p>
            <a:r>
              <a:rPr lang="en-US" sz="1800" dirty="0">
                <a:latin typeface="Arial" pitchFamily="34" charset="0"/>
                <a:cs typeface="Arial" pitchFamily="34" charset="0"/>
              </a:rPr>
              <a:t> </a:t>
            </a:r>
            <a:r>
              <a:rPr lang="ru-RU" sz="1800" dirty="0">
                <a:latin typeface="Arial" pitchFamily="34" charset="0"/>
                <a:cs typeface="Arial" pitchFamily="34" charset="0"/>
              </a:rPr>
              <a:t>Соли хидрохлориди су слабо растворне у желуцу због присуства заједничког хлоридног јона.</a:t>
            </a:r>
            <a:r>
              <a:rPr lang="en-US" sz="1800" dirty="0">
                <a:latin typeface="Arial" pitchFamily="34" charset="0"/>
                <a:cs typeface="Arial" pitchFamily="34" charset="0"/>
              </a:rPr>
              <a:t> </a:t>
            </a:r>
            <a:endParaRPr lang="sr-Cyrl-RS" sz="1800" dirty="0">
              <a:latin typeface="Arial" pitchFamily="34" charset="0"/>
              <a:cs typeface="Arial" pitchFamily="34" charset="0"/>
            </a:endParaRPr>
          </a:p>
          <a:p>
            <a:endParaRPr lang="sr-Cyrl-RS" sz="1800" dirty="0">
              <a:latin typeface="Arial" pitchFamily="34" charset="0"/>
              <a:cs typeface="Arial" pitchFamily="34" charset="0"/>
            </a:endParaRPr>
          </a:p>
          <a:p>
            <a:r>
              <a:rPr lang="en-US" sz="1800" dirty="0" err="1">
                <a:latin typeface="Arial" pitchFamily="34" charset="0"/>
                <a:cs typeface="Arial" pitchFamily="34" charset="0"/>
              </a:rPr>
              <a:t>Постојање</a:t>
            </a:r>
            <a:r>
              <a:rPr lang="en-US" sz="1800" dirty="0">
                <a:latin typeface="Arial" pitchFamily="34" charset="0"/>
                <a:cs typeface="Arial" pitchFamily="34" charset="0"/>
              </a:rPr>
              <a:t> </a:t>
            </a:r>
            <a:r>
              <a:rPr lang="en-US" sz="1800" dirty="0" err="1">
                <a:latin typeface="Arial" pitchFamily="34" charset="0"/>
                <a:cs typeface="Arial" pitchFamily="34" charset="0"/>
              </a:rPr>
              <a:t>ефекта</a:t>
            </a:r>
            <a:r>
              <a:rPr lang="en-US" sz="1800" dirty="0">
                <a:latin typeface="Arial" pitchFamily="34" charset="0"/>
                <a:cs typeface="Arial" pitchFamily="34" charset="0"/>
              </a:rPr>
              <a:t> </a:t>
            </a:r>
            <a:r>
              <a:rPr lang="en-US" sz="1800" dirty="0" err="1">
                <a:latin typeface="Arial" pitchFamily="34" charset="0"/>
                <a:cs typeface="Arial" pitchFamily="34" charset="0"/>
              </a:rPr>
              <a:t>заједничког</a:t>
            </a:r>
            <a:r>
              <a:rPr lang="en-US" sz="1800" dirty="0">
                <a:latin typeface="Arial" pitchFamily="34" charset="0"/>
                <a:cs typeface="Arial" pitchFamily="34" charset="0"/>
              </a:rPr>
              <a:t> </a:t>
            </a:r>
            <a:r>
              <a:rPr lang="en-US" sz="1800" dirty="0" err="1">
                <a:latin typeface="Arial" pitchFamily="34" charset="0"/>
                <a:cs typeface="Arial" pitchFamily="34" charset="0"/>
              </a:rPr>
              <a:t>јона</a:t>
            </a:r>
            <a:r>
              <a:rPr lang="en-US" sz="1800" dirty="0">
                <a:latin typeface="Arial" pitchFamily="34" charset="0"/>
                <a:cs typeface="Arial" pitchFamily="34" charset="0"/>
              </a:rPr>
              <a:t> </a:t>
            </a:r>
            <a:r>
              <a:rPr lang="en-US" sz="1800" dirty="0" err="1">
                <a:latin typeface="Arial" pitchFamily="34" charset="0"/>
                <a:cs typeface="Arial" pitchFamily="34" charset="0"/>
              </a:rPr>
              <a:t>указује</a:t>
            </a:r>
            <a:r>
              <a:rPr lang="en-US" sz="1800" dirty="0">
                <a:latin typeface="Arial" pitchFamily="34" charset="0"/>
                <a:cs typeface="Arial" pitchFamily="34" charset="0"/>
              </a:rPr>
              <a:t> </a:t>
            </a:r>
            <a:r>
              <a:rPr lang="en-US" sz="1800" dirty="0" err="1">
                <a:latin typeface="Arial" pitchFamily="34" charset="0"/>
                <a:cs typeface="Arial" pitchFamily="34" charset="0"/>
              </a:rPr>
              <a:t>на</a:t>
            </a:r>
            <a:r>
              <a:rPr lang="en-US" sz="1800" dirty="0">
                <a:latin typeface="Arial" pitchFamily="34" charset="0"/>
                <a:cs typeface="Arial" pitchFamily="34" charset="0"/>
              </a:rPr>
              <a:t> </a:t>
            </a:r>
            <a:r>
              <a:rPr lang="en-US" sz="1800" dirty="0" err="1">
                <a:latin typeface="Arial" pitchFamily="34" charset="0"/>
                <a:cs typeface="Arial" pitchFamily="34" charset="0"/>
              </a:rPr>
              <a:t>потребу</a:t>
            </a:r>
            <a:r>
              <a:rPr lang="en-US" sz="1800" dirty="0">
                <a:latin typeface="Arial" pitchFamily="34" charset="0"/>
                <a:cs typeface="Arial" pitchFamily="34" charset="0"/>
              </a:rPr>
              <a:t> </a:t>
            </a:r>
            <a:r>
              <a:rPr lang="en-US" sz="1800" dirty="0" err="1">
                <a:latin typeface="Arial" pitchFamily="34" charset="0"/>
                <a:cs typeface="Arial" pitchFamily="34" charset="0"/>
              </a:rPr>
              <a:t>разматрања</a:t>
            </a:r>
            <a:r>
              <a:rPr lang="en-US" sz="1800" dirty="0">
                <a:latin typeface="Arial" pitchFamily="34" charset="0"/>
                <a:cs typeface="Arial" pitchFamily="34" charset="0"/>
              </a:rPr>
              <a:t> </a:t>
            </a:r>
            <a:r>
              <a:rPr lang="en-US" sz="1800" dirty="0" err="1">
                <a:latin typeface="Arial" pitchFamily="34" charset="0"/>
                <a:cs typeface="Arial" pitchFamily="34" charset="0"/>
              </a:rPr>
              <a:t>како</a:t>
            </a:r>
            <a:r>
              <a:rPr lang="en-US" sz="1800" dirty="0">
                <a:latin typeface="Arial" pitchFamily="34" charset="0"/>
                <a:cs typeface="Arial" pitchFamily="34" charset="0"/>
              </a:rPr>
              <a:t> pH </a:t>
            </a:r>
            <a:r>
              <a:rPr lang="en-US" sz="1800" dirty="0" err="1">
                <a:latin typeface="Arial" pitchFamily="34" charset="0"/>
                <a:cs typeface="Arial" pitchFamily="34" charset="0"/>
              </a:rPr>
              <a:t>вредности</a:t>
            </a:r>
            <a:r>
              <a:rPr lang="en-US" sz="1800" dirty="0">
                <a:latin typeface="Arial" pitchFamily="34" charset="0"/>
                <a:cs typeface="Arial" pitchFamily="34" charset="0"/>
              </a:rPr>
              <a:t> </a:t>
            </a:r>
            <a:r>
              <a:rPr lang="en-US" sz="1800" dirty="0" err="1">
                <a:latin typeface="Arial" pitchFamily="34" charset="0"/>
                <a:cs typeface="Arial" pitchFamily="34" charset="0"/>
              </a:rPr>
              <a:t>тако</a:t>
            </a:r>
            <a:r>
              <a:rPr lang="en-US" sz="1800" dirty="0">
                <a:latin typeface="Arial" pitchFamily="34" charset="0"/>
                <a:cs typeface="Arial" pitchFamily="34" charset="0"/>
              </a:rPr>
              <a:t> и </a:t>
            </a:r>
            <a:r>
              <a:rPr lang="en-US" sz="1800" dirty="0" err="1">
                <a:latin typeface="Arial" pitchFamily="34" charset="0"/>
                <a:cs typeface="Arial" pitchFamily="34" charset="0"/>
              </a:rPr>
              <a:t>концентрације</a:t>
            </a:r>
            <a:r>
              <a:rPr lang="en-US" sz="1800" dirty="0">
                <a:latin typeface="Arial" pitchFamily="34" charset="0"/>
                <a:cs typeface="Arial" pitchFamily="34" charset="0"/>
              </a:rPr>
              <a:t> </a:t>
            </a:r>
            <a:r>
              <a:rPr lang="en-US" sz="1800" dirty="0" err="1">
                <a:latin typeface="Arial" pitchFamily="34" charset="0"/>
                <a:cs typeface="Arial" pitchFamily="34" charset="0"/>
              </a:rPr>
              <a:t>електролита</a:t>
            </a:r>
            <a:r>
              <a:rPr lang="en-US" sz="1800" dirty="0">
                <a:latin typeface="Arial" pitchFamily="34" charset="0"/>
                <a:cs typeface="Arial" pitchFamily="34" charset="0"/>
              </a:rPr>
              <a:t> у </a:t>
            </a:r>
            <a:r>
              <a:rPr lang="en-US" sz="1800" dirty="0" err="1">
                <a:latin typeface="Arial" pitchFamily="34" charset="0"/>
                <a:cs typeface="Arial" pitchFamily="34" charset="0"/>
              </a:rPr>
              <a:t>раствору</a:t>
            </a:r>
            <a:r>
              <a:rPr lang="en-US" sz="1800" dirty="0">
                <a:latin typeface="Arial" pitchFamily="34" charset="0"/>
                <a:cs typeface="Arial" pitchFamily="34" charset="0"/>
              </a:rPr>
              <a:t> </a:t>
            </a:r>
            <a:r>
              <a:rPr lang="en-US" sz="1800" dirty="0" err="1">
                <a:latin typeface="Arial" pitchFamily="34" charset="0"/>
                <a:cs typeface="Arial" pitchFamily="34" charset="0"/>
              </a:rPr>
              <a:t>јер</a:t>
            </a:r>
            <a:r>
              <a:rPr lang="en-US" sz="1800" dirty="0">
                <a:latin typeface="Arial" pitchFamily="34" charset="0"/>
                <a:cs typeface="Arial" pitchFamily="34" charset="0"/>
              </a:rPr>
              <a:t> </a:t>
            </a:r>
            <a:r>
              <a:rPr lang="en-US" sz="1800" dirty="0" err="1">
                <a:latin typeface="Arial" pitchFamily="34" charset="0"/>
                <a:cs typeface="Arial" pitchFamily="34" charset="0"/>
              </a:rPr>
              <a:t>ефекат</a:t>
            </a:r>
            <a:r>
              <a:rPr lang="en-US" sz="1800" dirty="0">
                <a:latin typeface="Arial" pitchFamily="34" charset="0"/>
                <a:cs typeface="Arial" pitchFamily="34" charset="0"/>
              </a:rPr>
              <a:t> </a:t>
            </a:r>
            <a:r>
              <a:rPr lang="en-US" sz="1800" dirty="0" err="1">
                <a:latin typeface="Arial" pitchFamily="34" charset="0"/>
                <a:cs typeface="Arial" pitchFamily="34" charset="0"/>
              </a:rPr>
              <a:t>заједничког</a:t>
            </a:r>
            <a:r>
              <a:rPr lang="en-US" sz="1800" dirty="0">
                <a:latin typeface="Arial" pitchFamily="34" charset="0"/>
                <a:cs typeface="Arial" pitchFamily="34" charset="0"/>
              </a:rPr>
              <a:t> </a:t>
            </a:r>
            <a:r>
              <a:rPr lang="en-US" sz="1800" dirty="0" err="1">
                <a:latin typeface="Arial" pitchFamily="34" charset="0"/>
                <a:cs typeface="Arial" pitchFamily="34" charset="0"/>
              </a:rPr>
              <a:t>јона</a:t>
            </a:r>
            <a:r>
              <a:rPr lang="en-US" sz="1800" dirty="0">
                <a:latin typeface="Arial" pitchFamily="34" charset="0"/>
                <a:cs typeface="Arial" pitchFamily="34" charset="0"/>
              </a:rPr>
              <a:t> </a:t>
            </a:r>
            <a:r>
              <a:rPr lang="en-US" sz="1800" dirty="0" err="1">
                <a:latin typeface="Arial" pitchFamily="34" charset="0"/>
                <a:cs typeface="Arial" pitchFamily="34" charset="0"/>
              </a:rPr>
              <a:t>може</a:t>
            </a:r>
            <a:r>
              <a:rPr lang="en-US" sz="1800" dirty="0">
                <a:latin typeface="Arial" pitchFamily="34" charset="0"/>
                <a:cs typeface="Arial" pitchFamily="34" charset="0"/>
              </a:rPr>
              <a:t> </a:t>
            </a:r>
            <a:r>
              <a:rPr lang="en-US" sz="1800" dirty="0" err="1">
                <a:latin typeface="Arial" pitchFamily="34" charset="0"/>
                <a:cs typeface="Arial" pitchFamily="34" charset="0"/>
              </a:rPr>
              <a:t>бити</a:t>
            </a:r>
            <a:r>
              <a:rPr lang="en-US" sz="1800" dirty="0">
                <a:latin typeface="Arial" pitchFamily="34" charset="0"/>
                <a:cs typeface="Arial" pitchFamily="34" charset="0"/>
              </a:rPr>
              <a:t> </a:t>
            </a:r>
            <a:r>
              <a:rPr lang="en-US" sz="1800" dirty="0" err="1">
                <a:latin typeface="Arial" pitchFamily="34" charset="0"/>
                <a:cs typeface="Arial" pitchFamily="34" charset="0"/>
              </a:rPr>
              <a:t>присутан</a:t>
            </a:r>
            <a:r>
              <a:rPr lang="en-US" sz="1800" dirty="0">
                <a:latin typeface="Arial" pitchFamily="34" charset="0"/>
                <a:cs typeface="Arial" pitchFamily="34" charset="0"/>
              </a:rPr>
              <a:t> у </a:t>
            </a:r>
            <a:r>
              <a:rPr lang="en-US" sz="1800" dirty="0" err="1">
                <a:latin typeface="Arial" pitchFamily="34" charset="0"/>
                <a:cs typeface="Arial" pitchFamily="34" charset="0"/>
              </a:rPr>
              <a:t>многим</a:t>
            </a:r>
            <a:r>
              <a:rPr lang="en-US" sz="1800" dirty="0">
                <a:latin typeface="Arial" pitchFamily="34" charset="0"/>
                <a:cs typeface="Arial" pitchFamily="34" charset="0"/>
              </a:rPr>
              <a:t> </a:t>
            </a:r>
            <a:r>
              <a:rPr lang="en-US" sz="1800" dirty="0" err="1">
                <a:latin typeface="Arial" pitchFamily="34" charset="0"/>
                <a:cs typeface="Arial" pitchFamily="34" charset="0"/>
              </a:rPr>
              <a:t>инфузионим</a:t>
            </a:r>
            <a:r>
              <a:rPr lang="en-US" sz="1800" dirty="0">
                <a:latin typeface="Arial" pitchFamily="34" charset="0"/>
                <a:cs typeface="Arial" pitchFamily="34" charset="0"/>
              </a:rPr>
              <a:t> </a:t>
            </a:r>
            <a:r>
              <a:rPr lang="en-US" sz="1800" dirty="0" err="1">
                <a:latin typeface="Arial" pitchFamily="34" charset="0"/>
                <a:cs typeface="Arial" pitchFamily="34" charset="0"/>
              </a:rPr>
              <a:t>растворима</a:t>
            </a:r>
            <a:r>
              <a:rPr lang="en-US" sz="1800" dirty="0">
                <a:latin typeface="Arial" pitchFamily="34" charset="0"/>
                <a:cs typeface="Arial" pitchFamily="34" charset="0"/>
              </a:rPr>
              <a:t>. </a:t>
            </a: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endParaRPr lang="en-US" sz="3300" dirty="0">
              <a:latin typeface="Arial" pitchFamily="34" charset="0"/>
              <a:cs typeface="Arial" pitchFamily="34" charset="0"/>
            </a:endParaRPr>
          </a:p>
        </p:txBody>
      </p:sp>
    </p:spTree>
    <p:extLst>
      <p:ext uri="{BB962C8B-B14F-4D97-AF65-F5344CB8AC3E}">
        <p14:creationId xmlns:p14="http://schemas.microsoft.com/office/powerpoint/2010/main" val="67067941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7620" y="692696"/>
            <a:ext cx="7920880" cy="5644604"/>
          </a:xfrm>
        </p:spPr>
        <p:txBody>
          <a:bodyPr>
            <a:normAutofit fontScale="92500" lnSpcReduction="10000"/>
          </a:bodyPr>
          <a:lstStyle/>
          <a:p>
            <a:r>
              <a:rPr lang="ru-RU" sz="1900" dirty="0">
                <a:latin typeface="Arial" pitchFamily="34" charset="0"/>
                <a:cs typeface="Arial" pitchFamily="34" charset="0"/>
              </a:rPr>
              <a:t>Нестабилност еритромицина у желудачном садржају се може превазићи превођењем у </a:t>
            </a:r>
            <a:r>
              <a:rPr lang="ru-RU" sz="1900" dirty="0">
                <a:solidFill>
                  <a:schemeClr val="accent2">
                    <a:lumMod val="20000"/>
                    <a:lumOff val="80000"/>
                  </a:schemeClr>
                </a:solidFill>
                <a:latin typeface="Arial" pitchFamily="34" charset="0"/>
                <a:cs typeface="Arial" pitchFamily="34" charset="0"/>
              </a:rPr>
              <a:t>еритромицин стеарат, </a:t>
            </a:r>
            <a:r>
              <a:rPr lang="ru-RU" sz="1900" dirty="0">
                <a:latin typeface="Arial" pitchFamily="34" charset="0"/>
                <a:cs typeface="Arial" pitchFamily="34" charset="0"/>
              </a:rPr>
              <a:t>а у формулацијама за педијатријску популацију употребом </a:t>
            </a:r>
            <a:r>
              <a:rPr lang="ru-RU" sz="1900" dirty="0">
                <a:solidFill>
                  <a:schemeClr val="accent2">
                    <a:lumMod val="20000"/>
                    <a:lumOff val="80000"/>
                  </a:schemeClr>
                </a:solidFill>
                <a:latin typeface="Arial" pitchFamily="34" charset="0"/>
                <a:cs typeface="Arial" pitchFamily="34" charset="0"/>
              </a:rPr>
              <a:t>еритромицин етилсукцината</a:t>
            </a:r>
          </a:p>
          <a:p>
            <a:endParaRPr lang="ru-RU" sz="1900" dirty="0">
              <a:latin typeface="Arial" pitchFamily="34" charset="0"/>
              <a:cs typeface="Arial" pitchFamily="34" charset="0"/>
            </a:endParaRPr>
          </a:p>
          <a:p>
            <a:r>
              <a:rPr lang="ru-RU" sz="1900" dirty="0">
                <a:latin typeface="Arial" pitchFamily="34" charset="0"/>
                <a:cs typeface="Arial" pitchFamily="34" charset="0"/>
              </a:rPr>
              <a:t>На примеру новобиоцина могуће је видети како избор кристалне, односно аморфне структуре утиче на апсорпцију лековите супстанце</a:t>
            </a:r>
          </a:p>
          <a:p>
            <a:endParaRPr lang="ru-RU" sz="1900" dirty="0">
              <a:latin typeface="Arial" pitchFamily="34" charset="0"/>
              <a:cs typeface="Arial" pitchFamily="34" charset="0"/>
            </a:endParaRPr>
          </a:p>
          <a:p>
            <a:r>
              <a:rPr lang="ru-RU" sz="1900" dirty="0">
                <a:latin typeface="Arial" pitchFamily="34" charset="0"/>
                <a:cs typeface="Arial" pitchFamily="34" charset="0"/>
              </a:rPr>
              <a:t>Новобиоцин се слабо апсорбује када се примени као кисела со, док се апсорпција побољшава када се примени мононатријумова со</a:t>
            </a:r>
          </a:p>
          <a:p>
            <a:endParaRPr lang="ru-RU" sz="1900" dirty="0">
              <a:latin typeface="Arial" pitchFamily="34" charset="0"/>
              <a:cs typeface="Arial" pitchFamily="34" charset="0"/>
            </a:endParaRPr>
          </a:p>
          <a:p>
            <a:r>
              <a:rPr lang="ru-RU" sz="1900" dirty="0">
                <a:latin typeface="Arial" pitchFamily="34" charset="0"/>
                <a:cs typeface="Arial" pitchFamily="34" charset="0"/>
              </a:rPr>
              <a:t>Међутим мононатријумова со је нестабилна у раствору па је решење применити аморфни облик слабе киселине јер ће се на тај начин постићи већа концентрација лековите супстанце у плазми у односу на примену мононатријумове соли</a:t>
            </a:r>
          </a:p>
          <a:p>
            <a:endParaRPr lang="ru-RU" sz="1900" dirty="0">
              <a:latin typeface="Arial" pitchFamily="34" charset="0"/>
              <a:cs typeface="Arial" pitchFamily="34" charset="0"/>
            </a:endParaRPr>
          </a:p>
          <a:p>
            <a:r>
              <a:rPr lang="ru-RU" sz="1900" dirty="0">
                <a:latin typeface="Arial" pitchFamily="34" charset="0"/>
                <a:cs typeface="Arial" pitchFamily="34" charset="0"/>
              </a:rPr>
              <a:t>Један од недостатака методе грађења соли - превођење молекула лека у растворну со, у гастроинтестиналном тракту, може довести до </a:t>
            </a:r>
            <a:r>
              <a:rPr lang="ru-RU" sz="1900" dirty="0">
                <a:solidFill>
                  <a:schemeClr val="accent2">
                    <a:lumMod val="20000"/>
                    <a:lumOff val="80000"/>
                  </a:schemeClr>
                </a:solidFill>
                <a:latin typeface="Arial" pitchFamily="34" charset="0"/>
                <a:cs typeface="Arial" pitchFamily="34" charset="0"/>
              </a:rPr>
              <a:t>реконверзије соли у  почетни слабо растворни облик супстанце</a:t>
            </a:r>
            <a:endParaRPr lang="en-US" sz="1900" dirty="0">
              <a:solidFill>
                <a:schemeClr val="accent2">
                  <a:lumMod val="20000"/>
                  <a:lumOff val="80000"/>
                </a:schemeClr>
              </a:solidFill>
              <a:latin typeface="Arial" pitchFamily="34" charset="0"/>
              <a:cs typeface="Arial" pitchFamily="34" charset="0"/>
            </a:endParaRPr>
          </a:p>
          <a:p>
            <a:endParaRPr lang="en-US" sz="2000" dirty="0">
              <a:solidFill>
                <a:schemeClr val="accent2">
                  <a:lumMod val="20000"/>
                  <a:lumOff val="80000"/>
                </a:schemeClr>
              </a:solidFill>
              <a:latin typeface="Arial" pitchFamily="34"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endParaRPr lang="en-US" sz="3300" dirty="0">
              <a:latin typeface="Arial" pitchFamily="34" charset="0"/>
              <a:cs typeface="Arial" pitchFamily="34" charset="0"/>
            </a:endParaRPr>
          </a:p>
        </p:txBody>
      </p:sp>
    </p:spTree>
    <p:extLst>
      <p:ext uri="{BB962C8B-B14F-4D97-AF65-F5344CB8AC3E}">
        <p14:creationId xmlns:p14="http://schemas.microsoft.com/office/powerpoint/2010/main" val="35787155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7"/>
            <a:ext cx="7920880" cy="4646017"/>
          </a:xfrm>
        </p:spPr>
        <p:txBody>
          <a:bodyPr>
            <a:noAutofit/>
          </a:bodyPr>
          <a:lstStyle/>
          <a:p>
            <a:r>
              <a:rPr lang="ru-RU" sz="1800" dirty="0">
                <a:latin typeface="Arial" pitchFamily="34" charset="0"/>
                <a:cs typeface="Arial" pitchFamily="34" charset="0"/>
              </a:rPr>
              <a:t>Хидротропија подразумева процес побољшања растварања додатком високе концентрације (20-50%) хидротропног агенса. </a:t>
            </a:r>
            <a:endParaRPr lang="sr-Latn-RS" sz="1800" dirty="0">
              <a:latin typeface="Arial" pitchFamily="34" charset="0"/>
              <a:cs typeface="Arial" pitchFamily="34" charset="0"/>
            </a:endParaRPr>
          </a:p>
          <a:p>
            <a:endParaRPr lang="sr-Latn-RS" sz="1800" dirty="0">
              <a:latin typeface="Arial" pitchFamily="34" charset="0"/>
              <a:cs typeface="Arial" pitchFamily="34" charset="0"/>
            </a:endParaRPr>
          </a:p>
          <a:p>
            <a:r>
              <a:rPr lang="ru-RU" sz="1800" dirty="0">
                <a:latin typeface="Arial" pitchFamily="34" charset="0"/>
                <a:cs typeface="Arial" pitchFamily="34" charset="0"/>
              </a:rPr>
              <a:t>Хидротропни агенси су органски молекули који су јако растворљиви у води и могу бити неутралне соли органских киселина и ароматичних амина, полихидроксибензени, пролин итд. </a:t>
            </a:r>
            <a:endParaRPr lang="sr-Latn-RS" sz="1800" dirty="0">
              <a:latin typeface="Arial" pitchFamily="34" charset="0"/>
              <a:cs typeface="Arial" pitchFamily="34" charset="0"/>
            </a:endParaRPr>
          </a:p>
          <a:p>
            <a:pPr marL="64008" indent="0">
              <a:buNone/>
            </a:pPr>
            <a:endParaRPr lang="sr-Latn-RS" sz="1800" dirty="0">
              <a:latin typeface="Arial" pitchFamily="34" charset="0"/>
              <a:cs typeface="Arial" pitchFamily="34" charset="0"/>
            </a:endParaRPr>
          </a:p>
          <a:p>
            <a:pPr>
              <a:buFont typeface="Wingdings" pitchFamily="2" charset="2"/>
              <a:buChar char="Ø"/>
            </a:pPr>
            <a:r>
              <a:rPr lang="ru-RU" sz="1800" dirty="0">
                <a:latin typeface="Arial" pitchFamily="34" charset="0"/>
                <a:cs typeface="Arial" pitchFamily="34" charset="0"/>
              </a:rPr>
              <a:t> натријум-бензоат </a:t>
            </a:r>
            <a:endParaRPr lang="sr-Latn-RS" sz="1800" dirty="0">
              <a:latin typeface="Arial" pitchFamily="34" charset="0"/>
              <a:cs typeface="Arial" pitchFamily="34" charset="0"/>
            </a:endParaRPr>
          </a:p>
          <a:p>
            <a:pPr>
              <a:buFont typeface="Wingdings" pitchFamily="2" charset="2"/>
              <a:buChar char="Ø"/>
            </a:pPr>
            <a:r>
              <a:rPr lang="ru-RU" sz="1800" dirty="0">
                <a:latin typeface="Arial" pitchFamily="34" charset="0"/>
                <a:cs typeface="Arial" pitchFamily="34" charset="0"/>
              </a:rPr>
              <a:t>натријум-ацетат</a:t>
            </a:r>
            <a:endParaRPr lang="sr-Latn-RS" sz="1800" dirty="0">
              <a:latin typeface="Arial" pitchFamily="34" charset="0"/>
              <a:cs typeface="Arial" pitchFamily="34" charset="0"/>
            </a:endParaRPr>
          </a:p>
          <a:p>
            <a:pPr>
              <a:buFont typeface="Wingdings" pitchFamily="2" charset="2"/>
              <a:buChar char="Ø"/>
            </a:pPr>
            <a:r>
              <a:rPr lang="ru-RU" sz="1800" dirty="0">
                <a:latin typeface="Arial" pitchFamily="34" charset="0"/>
                <a:cs typeface="Arial" pitchFamily="34" charset="0"/>
              </a:rPr>
              <a:t>натријум-алгинат </a:t>
            </a:r>
            <a:endParaRPr lang="sr-Latn-RS" sz="1800" dirty="0">
              <a:latin typeface="Arial" pitchFamily="34" charset="0"/>
              <a:cs typeface="Arial" pitchFamily="34" charset="0"/>
            </a:endParaRPr>
          </a:p>
          <a:p>
            <a:pPr>
              <a:buFont typeface="Wingdings" pitchFamily="2" charset="2"/>
              <a:buChar char="Ø"/>
            </a:pPr>
            <a:r>
              <a:rPr lang="ru-RU" sz="1800" dirty="0">
                <a:latin typeface="Arial" pitchFamily="34" charset="0"/>
                <a:cs typeface="Arial" pitchFamily="34" charset="0"/>
              </a:rPr>
              <a:t>натријум-салицилат </a:t>
            </a:r>
            <a:endParaRPr lang="sr-Latn-RS" sz="1800" dirty="0">
              <a:latin typeface="Arial" pitchFamily="34" charset="0"/>
              <a:cs typeface="Arial" pitchFamily="34" charset="0"/>
            </a:endParaRPr>
          </a:p>
          <a:p>
            <a:pPr>
              <a:buFont typeface="Wingdings" pitchFamily="2" charset="2"/>
              <a:buChar char="Ø"/>
            </a:pPr>
            <a:r>
              <a:rPr lang="ru-RU" sz="1800" dirty="0">
                <a:latin typeface="Arial" pitchFamily="34" charset="0"/>
                <a:cs typeface="Arial" pitchFamily="34" charset="0"/>
              </a:rPr>
              <a:t>уре</a:t>
            </a:r>
            <a:r>
              <a:rPr lang="sr-Latn-RS" sz="1800" dirty="0">
                <a:latin typeface="Arial" pitchFamily="34" charset="0"/>
                <a:cs typeface="Arial" pitchFamily="34" charset="0"/>
              </a:rPr>
              <a:t>a</a:t>
            </a:r>
            <a:r>
              <a:rPr lang="ru-RU" sz="1800" dirty="0">
                <a:latin typeface="Arial" pitchFamily="34" charset="0"/>
                <a:cs typeface="Arial" pitchFamily="34" charset="0"/>
              </a:rPr>
              <a:t> </a:t>
            </a:r>
            <a:endParaRPr lang="sr-Latn-RS" sz="1800" dirty="0">
              <a:latin typeface="Arial" pitchFamily="34" charset="0"/>
              <a:cs typeface="Arial" pitchFamily="34" charset="0"/>
            </a:endParaRPr>
          </a:p>
          <a:p>
            <a:pPr>
              <a:buFont typeface="Wingdings" pitchFamily="2" charset="2"/>
              <a:buChar char="Ø"/>
            </a:pPr>
            <a:endParaRPr lang="sr-Latn-RS" sz="1800" dirty="0">
              <a:latin typeface="Arial" pitchFamily="34" charset="0"/>
              <a:cs typeface="Arial" pitchFamily="34" charset="0"/>
            </a:endParaRPr>
          </a:p>
          <a:p>
            <a:pPr marL="64008" indent="0">
              <a:buNone/>
            </a:pPr>
            <a:r>
              <a:rPr lang="sr-Latn-RS" sz="1800" dirty="0">
                <a:latin typeface="Arial" pitchFamily="34" charset="0"/>
                <a:cs typeface="Arial" pitchFamily="34" charset="0"/>
              </a:rPr>
              <a:t>M</a:t>
            </a:r>
            <a:r>
              <a:rPr lang="ru-RU" sz="1800" dirty="0">
                <a:latin typeface="Arial" pitchFamily="34" charset="0"/>
                <a:cs typeface="Arial" pitchFamily="34" charset="0"/>
              </a:rPr>
              <a:t>еханизам који лежи у основи повећања растворљивости</a:t>
            </a:r>
            <a:r>
              <a:rPr lang="sr-Latn-RS" sz="1800" dirty="0">
                <a:latin typeface="Arial" pitchFamily="34" charset="0"/>
                <a:cs typeface="Arial" pitchFamily="34" charset="0"/>
              </a:rPr>
              <a:t>:</a:t>
            </a:r>
            <a:r>
              <a:rPr lang="ru-RU" sz="1800" dirty="0">
                <a:latin typeface="Arial" pitchFamily="34" charset="0"/>
                <a:cs typeface="Arial" pitchFamily="34" charset="0"/>
              </a:rPr>
              <a:t> комплексирање, односно слабу интеракцију хидротропних средстава са слабо растворном лековитом супстанцом. </a:t>
            </a:r>
            <a:endParaRPr lang="sr-Cyrl-RS" sz="1800" dirty="0">
              <a:latin typeface="Arial" pitchFamily="34" charset="0"/>
              <a:cs typeface="Arial" pitchFamily="34" charset="0"/>
            </a:endParaRPr>
          </a:p>
        </p:txBody>
      </p:sp>
      <p:sp>
        <p:nvSpPr>
          <p:cNvPr id="7"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Хидротропија</a:t>
            </a:r>
            <a:endParaRPr lang="en-US" sz="3300" dirty="0">
              <a:latin typeface="Arial" pitchFamily="34" charset="0"/>
              <a:cs typeface="Arial" pitchFamily="34" charset="0"/>
            </a:endParaRPr>
          </a:p>
        </p:txBody>
      </p:sp>
    </p:spTree>
    <p:extLst>
      <p:ext uri="{BB962C8B-B14F-4D97-AF65-F5344CB8AC3E}">
        <p14:creationId xmlns:p14="http://schemas.microsoft.com/office/powerpoint/2010/main" val="11661431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7"/>
            <a:ext cx="7920880" cy="4646017"/>
          </a:xfrm>
        </p:spPr>
        <p:txBody>
          <a:bodyPr>
            <a:normAutofit/>
          </a:bodyPr>
          <a:lstStyle/>
          <a:p>
            <a:r>
              <a:rPr lang="ru-RU" sz="1800" dirty="0">
                <a:latin typeface="Arial" pitchFamily="34" charset="0"/>
                <a:cs typeface="Arial" pitchFamily="34" charset="0"/>
              </a:rPr>
              <a:t>Неке неорганске соли као што су алкални јодиди, тиоцијанати, оксалати, бикарбонати такође имају потенцијал да побољшају растворљивост слабо растворних лековитих супстанци хидротропним понашањем, али не сврставају се у хидротропне агенсе. </a:t>
            </a:r>
            <a:endParaRPr lang="sr-Latn-RS" sz="1800" dirty="0">
              <a:latin typeface="Arial" pitchFamily="34" charset="0"/>
              <a:cs typeface="Arial" pitchFamily="34" charset="0"/>
            </a:endParaRPr>
          </a:p>
          <a:p>
            <a:endParaRPr lang="sr-Latn-RS" sz="1800" dirty="0">
              <a:latin typeface="Arial" pitchFamily="34" charset="0"/>
              <a:cs typeface="Arial" pitchFamily="34" charset="0"/>
            </a:endParaRPr>
          </a:p>
          <a:p>
            <a:r>
              <a:rPr lang="ru-RU" sz="1800" dirty="0">
                <a:latin typeface="Arial" pitchFamily="34" charset="0"/>
                <a:cs typeface="Arial" pitchFamily="34" charset="0"/>
              </a:rPr>
              <a:t>На пример калијум јодид који побољшава растварање јода тако што долази до грађења калијум-тријодида који се раствара у води.</a:t>
            </a:r>
            <a:endParaRPr lang="en-US" sz="1800" dirty="0">
              <a:latin typeface="Arial" pitchFamily="34" charset="0"/>
              <a:cs typeface="Arial" pitchFamily="34" charset="0"/>
            </a:endParaRPr>
          </a:p>
          <a:p>
            <a:endParaRPr lang="sr-Cyrl-RS" sz="1800" dirty="0">
              <a:latin typeface="Arial" pitchFamily="34" charset="0"/>
              <a:cs typeface="Arial" pitchFamily="34" charset="0"/>
            </a:endParaRPr>
          </a:p>
        </p:txBody>
      </p:sp>
    </p:spTree>
    <p:extLst>
      <p:ext uri="{BB962C8B-B14F-4D97-AF65-F5344CB8AC3E}">
        <p14:creationId xmlns:p14="http://schemas.microsoft.com/office/powerpoint/2010/main" val="1092022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700807"/>
            <a:ext cx="7920880" cy="4646017"/>
          </a:xfrm>
        </p:spPr>
        <p:txBody>
          <a:bodyPr>
            <a:normAutofit/>
          </a:bodyPr>
          <a:lstStyle/>
          <a:p>
            <a:r>
              <a:rPr lang="ru-RU" sz="1800" dirty="0">
                <a:latin typeface="Arial" pitchFamily="34" charset="0"/>
                <a:cs typeface="Arial" pitchFamily="34" charset="0"/>
              </a:rPr>
              <a:t>Сматра се да хидротропија има предност у односу на мицеларну солубилизацију, додатак ко-солвенса и методе грађења соли јер:</a:t>
            </a:r>
          </a:p>
          <a:p>
            <a:endParaRPr lang="ru-RU" sz="1800" dirty="0">
              <a:latin typeface="Arial" pitchFamily="34" charset="0"/>
              <a:cs typeface="Arial" pitchFamily="34" charset="0"/>
            </a:endParaRPr>
          </a:p>
          <a:p>
            <a:pPr>
              <a:buFont typeface="Wingdings" pitchFamily="2" charset="2"/>
              <a:buChar char="v"/>
            </a:pPr>
            <a:r>
              <a:rPr lang="ru-RU" sz="1800" dirty="0">
                <a:latin typeface="Arial" pitchFamily="34" charset="0"/>
                <a:cs typeface="Arial" pitchFamily="34" charset="0"/>
              </a:rPr>
              <a:t> карактеристике растварача нису под утицајем </a:t>
            </a:r>
            <a:r>
              <a:rPr lang="en-US" sz="1800" dirty="0">
                <a:latin typeface="Arial" pitchFamily="34" charset="0"/>
                <a:cs typeface="Arial" pitchFamily="34" charset="0"/>
              </a:rPr>
              <a:t>pH,</a:t>
            </a:r>
            <a:endParaRPr lang="sr-Cyrl-RS" sz="1800" dirty="0">
              <a:latin typeface="Arial" pitchFamily="34" charset="0"/>
              <a:cs typeface="Arial" pitchFamily="34" charset="0"/>
            </a:endParaRPr>
          </a:p>
          <a:p>
            <a:pPr>
              <a:buFont typeface="Wingdings" pitchFamily="2" charset="2"/>
              <a:buChar char="v"/>
            </a:pPr>
            <a:r>
              <a:rPr lang="en-US" sz="1800" dirty="0">
                <a:latin typeface="Arial" pitchFamily="34" charset="0"/>
                <a:cs typeface="Arial" pitchFamily="34" charset="0"/>
              </a:rPr>
              <a:t> </a:t>
            </a:r>
            <a:r>
              <a:rPr lang="sr-Cyrl-RS" sz="1800" dirty="0">
                <a:latin typeface="Arial" pitchFamily="34" charset="0"/>
                <a:cs typeface="Arial" pitchFamily="34" charset="0"/>
              </a:rPr>
              <a:t>високо су селективни, </a:t>
            </a:r>
          </a:p>
          <a:p>
            <a:pPr>
              <a:buFont typeface="Wingdings" pitchFamily="2" charset="2"/>
              <a:buChar char="v"/>
            </a:pPr>
            <a:r>
              <a:rPr lang="sr-Cyrl-RS" sz="1800" dirty="0">
                <a:latin typeface="Arial" pitchFamily="34" charset="0"/>
                <a:cs typeface="Arial" pitchFamily="34" charset="0"/>
              </a:rPr>
              <a:t>не користе се органски растварачи, </a:t>
            </a:r>
          </a:p>
          <a:p>
            <a:pPr>
              <a:buFont typeface="Wingdings" pitchFamily="2" charset="2"/>
              <a:buChar char="v"/>
            </a:pPr>
            <a:r>
              <a:rPr lang="sr-Cyrl-RS" sz="1800" dirty="0">
                <a:latin typeface="Arial" pitchFamily="34" charset="0"/>
                <a:cs typeface="Arial" pitchFamily="34" charset="0"/>
              </a:rPr>
              <a:t>припрема емулзионих система није потребна</a:t>
            </a:r>
          </a:p>
          <a:p>
            <a:pPr>
              <a:buFont typeface="Wingdings" pitchFamily="2" charset="2"/>
              <a:buChar char="v"/>
            </a:pPr>
            <a:endParaRPr lang="sr-Cyrl-RS" sz="1800" dirty="0">
              <a:latin typeface="Arial" pitchFamily="34" charset="0"/>
              <a:cs typeface="Arial" pitchFamily="34" charset="0"/>
            </a:endParaRPr>
          </a:p>
          <a:p>
            <a:endParaRPr lang="sr-Cyrl-RS" sz="1800" dirty="0">
              <a:latin typeface="Arial" pitchFamily="34" charset="0"/>
              <a:cs typeface="Arial" pitchFamily="34" charset="0"/>
            </a:endParaRPr>
          </a:p>
          <a:p>
            <a:r>
              <a:rPr lang="sr-Cyrl-RS" sz="1800" dirty="0">
                <a:latin typeface="Arial" pitchFamily="34" charset="0"/>
                <a:cs typeface="Arial" pitchFamily="34" charset="0"/>
              </a:rPr>
              <a:t>Неопходно је само помешати лековиту супстанцу и хидротропно срество у води.</a:t>
            </a:r>
            <a:endParaRPr lang="en-US" sz="1800" dirty="0">
              <a:latin typeface="Arial" pitchFamily="34" charset="0"/>
              <a:cs typeface="Arial" pitchFamily="34" charset="0"/>
            </a:endParaRPr>
          </a:p>
        </p:txBody>
      </p:sp>
    </p:spTree>
    <p:extLst>
      <p:ext uri="{BB962C8B-B14F-4D97-AF65-F5344CB8AC3E}">
        <p14:creationId xmlns:p14="http://schemas.microsoft.com/office/powerpoint/2010/main" val="38508438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1"/>
            <a:ext cx="7920880" cy="5078064"/>
          </a:xfrm>
        </p:spPr>
        <p:txBody>
          <a:bodyPr>
            <a:normAutofit fontScale="77500" lnSpcReduction="20000"/>
          </a:bodyPr>
          <a:lstStyle/>
          <a:p>
            <a:endParaRPr lang="sr-Cyrl-RS" sz="1800" dirty="0">
              <a:latin typeface="Arial" pitchFamily="34" charset="0"/>
              <a:cs typeface="Arial" pitchFamily="34" charset="0"/>
            </a:endParaRPr>
          </a:p>
          <a:p>
            <a:pPr marL="733806" indent="-285750" algn="just">
              <a:lnSpc>
                <a:spcPct val="150000"/>
              </a:lnSpc>
              <a:spcAft>
                <a:spcPts val="0"/>
              </a:spcAft>
              <a:buFont typeface="Wingdings" pitchFamily="2" charset="2"/>
              <a:buChar char="v"/>
            </a:pPr>
            <a:r>
              <a:rPr lang="ru-RU" sz="2300" dirty="0">
                <a:latin typeface="Arial" pitchFamily="34" charset="0"/>
                <a:ea typeface="Times New Roman"/>
                <a:cs typeface="Arial" pitchFamily="34" charset="0"/>
              </a:rPr>
              <a:t>Користе се супстанце које имају малу поларност, али се мешају са водом: </a:t>
            </a:r>
          </a:p>
          <a:p>
            <a:pPr indent="457200" algn="just">
              <a:lnSpc>
                <a:spcPct val="150000"/>
              </a:lnSpc>
              <a:spcAft>
                <a:spcPts val="0"/>
              </a:spcAft>
            </a:pPr>
            <a:r>
              <a:rPr lang="ru-RU" sz="2300" dirty="0">
                <a:latin typeface="Arial" pitchFamily="34" charset="0"/>
                <a:ea typeface="Times New Roman"/>
                <a:cs typeface="Arial" pitchFamily="34" charset="0"/>
              </a:rPr>
              <a:t>етанол, </a:t>
            </a:r>
          </a:p>
          <a:p>
            <a:pPr indent="457200" algn="just">
              <a:lnSpc>
                <a:spcPct val="150000"/>
              </a:lnSpc>
              <a:spcAft>
                <a:spcPts val="0"/>
              </a:spcAft>
            </a:pPr>
            <a:r>
              <a:rPr lang="ru-RU" sz="2300" dirty="0">
                <a:latin typeface="Arial" pitchFamily="34" charset="0"/>
                <a:ea typeface="Times New Roman"/>
                <a:cs typeface="Arial" pitchFamily="34" charset="0"/>
              </a:rPr>
              <a:t>глицерол, </a:t>
            </a:r>
          </a:p>
          <a:p>
            <a:pPr indent="457200" algn="just">
              <a:lnSpc>
                <a:spcPct val="150000"/>
              </a:lnSpc>
              <a:spcAft>
                <a:spcPts val="0"/>
              </a:spcAft>
            </a:pPr>
            <a:r>
              <a:rPr lang="ru-RU" sz="2300" dirty="0">
                <a:latin typeface="Arial" pitchFamily="34" charset="0"/>
                <a:ea typeface="Times New Roman"/>
                <a:cs typeface="Arial" pitchFamily="34" charset="0"/>
              </a:rPr>
              <a:t>пропиленгликол, </a:t>
            </a:r>
          </a:p>
          <a:p>
            <a:pPr indent="457200" algn="just">
              <a:lnSpc>
                <a:spcPct val="150000"/>
              </a:lnSpc>
              <a:spcAft>
                <a:spcPts val="0"/>
              </a:spcAft>
            </a:pPr>
            <a:r>
              <a:rPr lang="ru-RU" sz="2300" dirty="0">
                <a:latin typeface="Arial" pitchFamily="34" charset="0"/>
                <a:ea typeface="Times New Roman"/>
                <a:cs typeface="Arial" pitchFamily="34" charset="0"/>
              </a:rPr>
              <a:t>полиетиленгликол и </a:t>
            </a:r>
          </a:p>
          <a:p>
            <a:pPr indent="457200" algn="just">
              <a:lnSpc>
                <a:spcPct val="150000"/>
              </a:lnSpc>
              <a:spcAft>
                <a:spcPts val="0"/>
              </a:spcAft>
            </a:pPr>
            <a:r>
              <a:rPr lang="en-US" sz="2300" dirty="0">
                <a:latin typeface="Arial" pitchFamily="34" charset="0"/>
                <a:ea typeface="Times New Roman"/>
                <a:cs typeface="Arial" pitchFamily="34" charset="0"/>
              </a:rPr>
              <a:t>N</a:t>
            </a:r>
            <a:r>
              <a:rPr lang="ru-RU" sz="2300" dirty="0">
                <a:latin typeface="Arial" pitchFamily="34" charset="0"/>
                <a:ea typeface="Times New Roman"/>
                <a:cs typeface="Arial" pitchFamily="34" charset="0"/>
              </a:rPr>
              <a:t>,</a:t>
            </a:r>
            <a:r>
              <a:rPr lang="en-US" sz="2300" dirty="0">
                <a:latin typeface="Arial" pitchFamily="34" charset="0"/>
                <a:ea typeface="Times New Roman"/>
                <a:cs typeface="Arial" pitchFamily="34" charset="0"/>
              </a:rPr>
              <a:t>N</a:t>
            </a:r>
            <a:r>
              <a:rPr lang="ru-RU" sz="2300" dirty="0">
                <a:latin typeface="Arial" pitchFamily="34" charset="0"/>
                <a:ea typeface="Times New Roman"/>
                <a:cs typeface="Arial" pitchFamily="34" charset="0"/>
              </a:rPr>
              <a:t>-диметилацетамид</a:t>
            </a:r>
          </a:p>
          <a:p>
            <a:pPr indent="0" algn="just">
              <a:lnSpc>
                <a:spcPct val="150000"/>
              </a:lnSpc>
              <a:spcAft>
                <a:spcPts val="0"/>
              </a:spcAft>
              <a:buNone/>
            </a:pPr>
            <a:endParaRPr lang="ru-RU" sz="2300" dirty="0">
              <a:latin typeface="Arial" pitchFamily="34" charset="0"/>
              <a:ea typeface="Times New Roman"/>
              <a:cs typeface="Arial" pitchFamily="34" charset="0"/>
            </a:endParaRPr>
          </a:p>
          <a:p>
            <a:pPr indent="0" algn="just">
              <a:lnSpc>
                <a:spcPct val="150000"/>
              </a:lnSpc>
              <a:spcAft>
                <a:spcPts val="0"/>
              </a:spcAft>
              <a:buNone/>
            </a:pPr>
            <a:r>
              <a:rPr lang="ru-RU" sz="2300" dirty="0">
                <a:latin typeface="Arial" pitchFamily="34" charset="0"/>
                <a:ea typeface="Times New Roman"/>
                <a:cs typeface="Arial" pitchFamily="34" charset="0"/>
              </a:rPr>
              <a:t>Због високог капацитета за солубилизацију и релативно ниске токсичности користе се растварачи диметилсулфоксид и диметилацетамид. </a:t>
            </a:r>
          </a:p>
          <a:p>
            <a:pPr indent="0" algn="just">
              <a:lnSpc>
                <a:spcPct val="150000"/>
              </a:lnSpc>
              <a:spcAft>
                <a:spcPts val="0"/>
              </a:spcAft>
              <a:buNone/>
            </a:pPr>
            <a:endParaRPr lang="ru-RU" sz="2300" dirty="0">
              <a:latin typeface="Arial" pitchFamily="34" charset="0"/>
              <a:ea typeface="Times New Roman"/>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Додатак ко-растварача</a:t>
            </a:r>
            <a:endParaRPr lang="en-US" sz="3300" dirty="0">
              <a:effectLst/>
              <a:latin typeface="Arial" pitchFamily="34" charset="0"/>
              <a:cs typeface="Arial" pitchFamily="34" charset="0"/>
            </a:endParaRPr>
          </a:p>
          <a:p>
            <a:endParaRPr lang="en-US" sz="3300" dirty="0">
              <a:latin typeface="Arial" pitchFamily="34" charset="0"/>
              <a:cs typeface="Arial" pitchFamily="34" charset="0"/>
            </a:endParaRPr>
          </a:p>
        </p:txBody>
      </p:sp>
    </p:spTree>
    <p:extLst>
      <p:ext uri="{BB962C8B-B14F-4D97-AF65-F5344CB8AC3E}">
        <p14:creationId xmlns:p14="http://schemas.microsoft.com/office/powerpoint/2010/main" val="33970484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54" y="960453"/>
            <a:ext cx="7920880" cy="5078064"/>
          </a:xfrm>
        </p:spPr>
        <p:txBody>
          <a:bodyPr>
            <a:normAutofit/>
          </a:bodyPr>
          <a:lstStyle/>
          <a:p>
            <a:endParaRPr lang="sr-Cyrl-RS" sz="1800" dirty="0">
              <a:latin typeface="Arial" pitchFamily="34" charset="0"/>
              <a:cs typeface="Arial" pitchFamily="34" charset="0"/>
            </a:endParaRPr>
          </a:p>
          <a:p>
            <a:pPr indent="457200" algn="just">
              <a:lnSpc>
                <a:spcPct val="150000"/>
              </a:lnSpc>
              <a:spcAft>
                <a:spcPts val="0"/>
              </a:spcAft>
            </a:pPr>
            <a:r>
              <a:rPr lang="ru-RU" sz="2000" dirty="0">
                <a:latin typeface="Arial" pitchFamily="34" charset="0"/>
                <a:ea typeface="Times New Roman"/>
                <a:cs typeface="Arial" pitchFamily="34" charset="0"/>
              </a:rPr>
              <a:t>Дозвољена примењена концентрација зависи од </a:t>
            </a:r>
            <a:r>
              <a:rPr lang="ru-RU" sz="2000" dirty="0">
                <a:solidFill>
                  <a:schemeClr val="accent2">
                    <a:lumMod val="20000"/>
                    <a:lumOff val="80000"/>
                  </a:schemeClr>
                </a:solidFill>
                <a:latin typeface="Arial" pitchFamily="34" charset="0"/>
                <a:ea typeface="Times New Roman"/>
                <a:cs typeface="Arial" pitchFamily="34" charset="0"/>
              </a:rPr>
              <a:t>пута примене и брзине примене лека, као и дужине трајања третман- акутна или хронична теапија</a:t>
            </a:r>
            <a:r>
              <a:rPr lang="ru-RU" sz="2000" dirty="0">
                <a:latin typeface="Arial" pitchFamily="34" charset="0"/>
                <a:ea typeface="Times New Roman"/>
                <a:cs typeface="Arial" pitchFamily="34" charset="0"/>
              </a:rPr>
              <a:t>. </a:t>
            </a:r>
          </a:p>
          <a:p>
            <a:pPr indent="0" algn="just">
              <a:lnSpc>
                <a:spcPct val="150000"/>
              </a:lnSpc>
              <a:spcAft>
                <a:spcPts val="0"/>
              </a:spcAft>
              <a:buNone/>
            </a:pPr>
            <a:endParaRPr lang="ru-RU" sz="2000" dirty="0">
              <a:latin typeface="Arial" pitchFamily="34" charset="0"/>
              <a:ea typeface="Times New Roman"/>
              <a:cs typeface="Arial" pitchFamily="34" charset="0"/>
            </a:endParaRPr>
          </a:p>
          <a:p>
            <a:pPr indent="457200" algn="just">
              <a:lnSpc>
                <a:spcPct val="150000"/>
              </a:lnSpc>
              <a:spcAft>
                <a:spcPts val="0"/>
              </a:spcAft>
            </a:pPr>
            <a:r>
              <a:rPr lang="ru-RU" sz="2000" dirty="0">
                <a:latin typeface="Arial" pitchFamily="34" charset="0"/>
                <a:ea typeface="Times New Roman"/>
                <a:cs typeface="Arial" pitchFamily="34" charset="0"/>
              </a:rPr>
              <a:t>Некада физиолошка подношљивост ко-растварача онемогућава његово коришћење у високој концентрацији, па је могуће користити смешу више растварача у мањим концентрацијама. </a:t>
            </a:r>
            <a:endParaRPr lang="en-US" sz="2000" dirty="0">
              <a:latin typeface="Arial" pitchFamily="34" charset="0"/>
              <a:ea typeface="Calibri"/>
              <a:cs typeface="Arial" pitchFamily="34" charset="0"/>
            </a:endParaRPr>
          </a:p>
          <a:p>
            <a:pPr indent="0" algn="just">
              <a:lnSpc>
                <a:spcPct val="150000"/>
              </a:lnSpc>
              <a:spcAft>
                <a:spcPts val="0"/>
              </a:spcAft>
              <a:buNone/>
            </a:pPr>
            <a:endParaRPr lang="ru-RU" sz="2000" dirty="0">
              <a:latin typeface="Arial" pitchFamily="34" charset="0"/>
              <a:ea typeface="Times New Roman"/>
              <a:cs typeface="Arial" pitchFamily="34" charset="0"/>
            </a:endParaRPr>
          </a:p>
        </p:txBody>
      </p:sp>
    </p:spTree>
    <p:extLst>
      <p:ext uri="{BB962C8B-B14F-4D97-AF65-F5344CB8AC3E}">
        <p14:creationId xmlns:p14="http://schemas.microsoft.com/office/powerpoint/2010/main" val="421911951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5" y="340845"/>
            <a:ext cx="7922965" cy="5670897"/>
          </a:xfrm>
        </p:spPr>
        <p:txBody>
          <a:bodyPr>
            <a:normAutofit/>
          </a:bodyPr>
          <a:lstStyle/>
          <a:p>
            <a:pPr>
              <a:buNone/>
            </a:pPr>
            <a:endParaRPr lang="sr-Cyrl-RS" dirty="0">
              <a:latin typeface="Cambria" panose="02040503050406030204" pitchFamily="18" charset="0"/>
              <a:ea typeface="Cambria" panose="02040503050406030204" pitchFamily="18" charset="0"/>
            </a:endParaRPr>
          </a:p>
          <a:p>
            <a:pPr indent="0" algn="just">
              <a:spcAft>
                <a:spcPts val="0"/>
              </a:spcAft>
              <a:buNone/>
            </a:pPr>
            <a:r>
              <a:rPr lang="en-US" sz="2200" b="1" i="1" dirty="0">
                <a:effectLst/>
                <a:latin typeface="Arial" pitchFamily="34" charset="0"/>
                <a:ea typeface="Cambria" panose="02040503050406030204" pitchFamily="18" charset="0"/>
                <a:cs typeface="Arial" pitchFamily="34" charset="0"/>
              </a:rPr>
              <a:t>Noyes-Whitney</a:t>
            </a:r>
            <a:r>
              <a:rPr lang="en-US" sz="2200" dirty="0">
                <a:effectLst/>
                <a:latin typeface="Arial" pitchFamily="34" charset="0"/>
                <a:ea typeface="Cambria" panose="02040503050406030204" pitchFamily="18" charset="0"/>
                <a:cs typeface="Arial" pitchFamily="34" charset="0"/>
              </a:rPr>
              <a:t> </a:t>
            </a:r>
            <a:r>
              <a:rPr lang="en-US" sz="2200" dirty="0" err="1">
                <a:effectLst/>
                <a:latin typeface="Arial" pitchFamily="34" charset="0"/>
                <a:ea typeface="Cambria" panose="02040503050406030204" pitchFamily="18" charset="0"/>
                <a:cs typeface="Arial" pitchFamily="34" charset="0"/>
              </a:rPr>
              <a:t>једначина</a:t>
            </a:r>
            <a:r>
              <a:rPr lang="en-US" sz="2200" dirty="0">
                <a:effectLst/>
                <a:latin typeface="Arial" pitchFamily="34" charset="0"/>
                <a:ea typeface="Cambria" panose="02040503050406030204" pitchFamily="18" charset="0"/>
                <a:cs typeface="Arial" pitchFamily="34" charset="0"/>
              </a:rPr>
              <a:t> </a:t>
            </a:r>
            <a:r>
              <a:rPr lang="sr-Cyrl-RS" sz="2200" dirty="0">
                <a:effectLst/>
                <a:latin typeface="Arial" pitchFamily="34" charset="0"/>
                <a:ea typeface="Cambria" panose="02040503050406030204" pitchFamily="18" charset="0"/>
                <a:cs typeface="Arial" pitchFamily="34" charset="0"/>
              </a:rPr>
              <a:t>модификована по </a:t>
            </a:r>
            <a:r>
              <a:rPr lang="sr-Latn-RS" sz="2200" dirty="0">
                <a:effectLst/>
                <a:latin typeface="Arial" pitchFamily="34" charset="0"/>
                <a:ea typeface="Cambria" panose="02040503050406030204" pitchFamily="18" charset="0"/>
                <a:cs typeface="Arial" pitchFamily="34" charset="0"/>
              </a:rPr>
              <a:t>Nixon</a:t>
            </a:r>
            <a:r>
              <a:rPr lang="sr-Cyrl-RS" sz="2200" dirty="0">
                <a:effectLst/>
                <a:latin typeface="Arial" pitchFamily="34" charset="0"/>
                <a:ea typeface="Cambria" panose="02040503050406030204" pitchFamily="18" charset="0"/>
                <a:cs typeface="Arial" pitchFamily="34" charset="0"/>
              </a:rPr>
              <a:t>-у </a:t>
            </a:r>
            <a:r>
              <a:rPr lang="en-US" sz="2200" dirty="0" err="1">
                <a:effectLst/>
                <a:latin typeface="Arial" pitchFamily="34" charset="0"/>
                <a:ea typeface="Cambria" panose="02040503050406030204" pitchFamily="18" charset="0"/>
                <a:cs typeface="Arial" pitchFamily="34" charset="0"/>
              </a:rPr>
              <a:t>описује</a:t>
            </a:r>
            <a:r>
              <a:rPr lang="en-US" sz="2200" dirty="0">
                <a:effectLst/>
                <a:latin typeface="Arial" pitchFamily="34" charset="0"/>
                <a:ea typeface="Cambria" panose="02040503050406030204" pitchFamily="18" charset="0"/>
                <a:cs typeface="Arial" pitchFamily="34" charset="0"/>
              </a:rPr>
              <a:t> </a:t>
            </a:r>
            <a:r>
              <a:rPr lang="en-US" sz="2200" dirty="0" err="1">
                <a:effectLst/>
                <a:latin typeface="Arial" pitchFamily="34" charset="0"/>
                <a:ea typeface="Cambria" panose="02040503050406030204" pitchFamily="18" charset="0"/>
                <a:cs typeface="Arial" pitchFamily="34" charset="0"/>
              </a:rPr>
              <a:t>параметре</a:t>
            </a:r>
            <a:r>
              <a:rPr lang="en-US" sz="2200" dirty="0">
                <a:effectLst/>
                <a:latin typeface="Arial" pitchFamily="34" charset="0"/>
                <a:ea typeface="Cambria" panose="02040503050406030204" pitchFamily="18" charset="0"/>
                <a:cs typeface="Arial" pitchFamily="34" charset="0"/>
              </a:rPr>
              <a:t> </a:t>
            </a:r>
            <a:r>
              <a:rPr lang="en-US" sz="2200" dirty="0" err="1">
                <a:effectLst/>
                <a:latin typeface="Arial" pitchFamily="34" charset="0"/>
                <a:ea typeface="Cambria" panose="02040503050406030204" pitchFamily="18" charset="0"/>
                <a:cs typeface="Arial" pitchFamily="34" charset="0"/>
              </a:rPr>
              <a:t>који</a:t>
            </a:r>
            <a:r>
              <a:rPr lang="en-US" sz="2200" dirty="0">
                <a:effectLst/>
                <a:latin typeface="Arial" pitchFamily="34" charset="0"/>
                <a:ea typeface="Cambria" panose="02040503050406030204" pitchFamily="18" charset="0"/>
                <a:cs typeface="Arial" pitchFamily="34" charset="0"/>
              </a:rPr>
              <a:t> </a:t>
            </a:r>
            <a:r>
              <a:rPr lang="en-US" sz="2200" dirty="0" err="1">
                <a:effectLst/>
                <a:latin typeface="Arial" pitchFamily="34" charset="0"/>
                <a:ea typeface="Cambria" panose="02040503050406030204" pitchFamily="18" charset="0"/>
                <a:cs typeface="Arial" pitchFamily="34" charset="0"/>
              </a:rPr>
              <a:t>утичу</a:t>
            </a:r>
            <a:r>
              <a:rPr lang="en-US" sz="2200" dirty="0">
                <a:effectLst/>
                <a:latin typeface="Arial" pitchFamily="34" charset="0"/>
                <a:ea typeface="Cambria" panose="02040503050406030204" pitchFamily="18" charset="0"/>
                <a:cs typeface="Arial" pitchFamily="34" charset="0"/>
              </a:rPr>
              <a:t> </a:t>
            </a:r>
            <a:r>
              <a:rPr lang="en-US" sz="2200" dirty="0" err="1">
                <a:effectLst/>
                <a:latin typeface="Arial" pitchFamily="34" charset="0"/>
                <a:ea typeface="Cambria" panose="02040503050406030204" pitchFamily="18" charset="0"/>
                <a:cs typeface="Arial" pitchFamily="34" charset="0"/>
              </a:rPr>
              <a:t>на</a:t>
            </a:r>
            <a:r>
              <a:rPr lang="en-US" sz="2200" dirty="0">
                <a:effectLst/>
                <a:latin typeface="Arial" pitchFamily="34" charset="0"/>
                <a:ea typeface="Cambria" panose="02040503050406030204" pitchFamily="18" charset="0"/>
                <a:cs typeface="Arial" pitchFamily="34" charset="0"/>
              </a:rPr>
              <a:t> </a:t>
            </a:r>
            <a:r>
              <a:rPr lang="en-US" sz="2200" dirty="0" err="1">
                <a:solidFill>
                  <a:srgbClr val="FFFF00"/>
                </a:solidFill>
                <a:effectLst/>
                <a:latin typeface="Arial" pitchFamily="34" charset="0"/>
                <a:ea typeface="Cambria" panose="02040503050406030204" pitchFamily="18" charset="0"/>
                <a:cs typeface="Arial" pitchFamily="34" charset="0"/>
              </a:rPr>
              <a:t>брзину</a:t>
            </a:r>
            <a:r>
              <a:rPr lang="en-US" sz="2200" dirty="0">
                <a:solidFill>
                  <a:srgbClr val="FFFF00"/>
                </a:solidFill>
                <a:effectLst/>
                <a:latin typeface="Arial" pitchFamily="34" charset="0"/>
                <a:ea typeface="Cambria" panose="02040503050406030204" pitchFamily="18" charset="0"/>
                <a:cs typeface="Arial" pitchFamily="34" charset="0"/>
              </a:rPr>
              <a:t> </a:t>
            </a:r>
            <a:r>
              <a:rPr lang="en-US" sz="2200" dirty="0" err="1">
                <a:solidFill>
                  <a:srgbClr val="FFFF00"/>
                </a:solidFill>
                <a:effectLst/>
                <a:latin typeface="Arial" pitchFamily="34" charset="0"/>
                <a:ea typeface="Cambria" panose="02040503050406030204" pitchFamily="18" charset="0"/>
                <a:cs typeface="Arial" pitchFamily="34" charset="0"/>
              </a:rPr>
              <a:t>растварања</a:t>
            </a:r>
            <a:r>
              <a:rPr lang="en-US" sz="2200" dirty="0">
                <a:solidFill>
                  <a:srgbClr val="FFFF00"/>
                </a:solidFill>
                <a:effectLst/>
                <a:latin typeface="Arial" pitchFamily="34" charset="0"/>
                <a:ea typeface="Cambria" panose="02040503050406030204" pitchFamily="18" charset="0"/>
                <a:cs typeface="Arial" pitchFamily="34" charset="0"/>
              </a:rPr>
              <a:t> </a:t>
            </a:r>
            <a:r>
              <a:rPr lang="en-US" sz="2200" dirty="0" err="1">
                <a:solidFill>
                  <a:srgbClr val="FFFF00"/>
                </a:solidFill>
                <a:effectLst/>
                <a:latin typeface="Arial" pitchFamily="34" charset="0"/>
                <a:ea typeface="Cambria" panose="02040503050406030204" pitchFamily="18" charset="0"/>
                <a:cs typeface="Arial" pitchFamily="34" charset="0"/>
              </a:rPr>
              <a:t>лека</a:t>
            </a:r>
            <a:r>
              <a:rPr lang="en-US" sz="2200" dirty="0">
                <a:solidFill>
                  <a:srgbClr val="FFFF00"/>
                </a:solidFill>
                <a:effectLst/>
                <a:latin typeface="Arial" pitchFamily="34" charset="0"/>
                <a:ea typeface="Cambria" panose="02040503050406030204" pitchFamily="18" charset="0"/>
                <a:cs typeface="Arial" pitchFamily="34" charset="0"/>
              </a:rPr>
              <a:t> </a:t>
            </a:r>
            <a:r>
              <a:rPr lang="en-US" sz="2200" dirty="0">
                <a:effectLst/>
                <a:latin typeface="Arial" pitchFamily="34" charset="0"/>
                <a:ea typeface="Cambria" panose="02040503050406030204" pitchFamily="18" charset="0"/>
                <a:cs typeface="Arial" pitchFamily="34" charset="0"/>
              </a:rPr>
              <a:t>и </a:t>
            </a:r>
            <a:r>
              <a:rPr lang="sr-Cyrl-RS" sz="2200" dirty="0">
                <a:effectLst/>
                <a:latin typeface="Arial" pitchFamily="34" charset="0"/>
                <a:ea typeface="Cambria" panose="02040503050406030204" pitchFamily="18" charset="0"/>
                <a:cs typeface="Arial" pitchFamily="34" charset="0"/>
              </a:rPr>
              <a:t>самим тим и </a:t>
            </a:r>
            <a:r>
              <a:rPr lang="en-US" sz="2200" dirty="0" err="1">
                <a:effectLst/>
                <a:latin typeface="Arial" pitchFamily="34" charset="0"/>
                <a:ea typeface="Cambria" panose="02040503050406030204" pitchFamily="18" charset="0"/>
                <a:cs typeface="Arial" pitchFamily="34" charset="0"/>
              </a:rPr>
              <a:t>на</a:t>
            </a:r>
            <a:r>
              <a:rPr lang="en-US" sz="2200" dirty="0">
                <a:effectLst/>
                <a:latin typeface="Arial" pitchFamily="34" charset="0"/>
                <a:ea typeface="Cambria" panose="02040503050406030204" pitchFamily="18" charset="0"/>
                <a:cs typeface="Arial" pitchFamily="34" charset="0"/>
              </a:rPr>
              <a:t> </a:t>
            </a:r>
            <a:r>
              <a:rPr lang="en-US" sz="2200" dirty="0" err="1">
                <a:effectLst/>
                <a:latin typeface="Arial" pitchFamily="34" charset="0"/>
                <a:ea typeface="Cambria" panose="02040503050406030204" pitchFamily="18" charset="0"/>
                <a:cs typeface="Arial" pitchFamily="34" charset="0"/>
              </a:rPr>
              <a:t>апсорпцију</a:t>
            </a:r>
            <a:r>
              <a:rPr lang="en-US" sz="2200" dirty="0">
                <a:effectLst/>
                <a:latin typeface="Arial" pitchFamily="34" charset="0"/>
                <a:ea typeface="Cambria" panose="02040503050406030204" pitchFamily="18" charset="0"/>
                <a:cs typeface="Arial" pitchFamily="34" charset="0"/>
              </a:rPr>
              <a:t>:</a:t>
            </a:r>
          </a:p>
          <a:p>
            <a:pPr marL="0" indent="0" algn="ctr">
              <a:lnSpc>
                <a:spcPct val="107000"/>
              </a:lnSpc>
              <a:spcAft>
                <a:spcPts val="0"/>
              </a:spcAft>
              <a:buNone/>
            </a:pPr>
            <a:endParaRPr lang="sr-Cyrl-RS" sz="2200" dirty="0">
              <a:effectLst/>
              <a:latin typeface="Arial" pitchFamily="34" charset="0"/>
              <a:ea typeface="Cambria" panose="02040503050406030204" pitchFamily="18" charset="0"/>
              <a:cs typeface="Arial" pitchFamily="34" charset="0"/>
            </a:endParaRPr>
          </a:p>
          <a:p>
            <a:pPr marL="0" indent="0" algn="ctr">
              <a:lnSpc>
                <a:spcPct val="107000"/>
              </a:lnSpc>
              <a:spcAft>
                <a:spcPts val="0"/>
              </a:spcAft>
              <a:buNone/>
            </a:pPr>
            <a:r>
              <a:rPr lang="en-US" sz="2500" dirty="0" err="1">
                <a:solidFill>
                  <a:srgbClr val="FFFF00"/>
                </a:solidFill>
                <a:effectLst/>
                <a:latin typeface="Arial" pitchFamily="34" charset="0"/>
                <a:ea typeface="Cambria" panose="02040503050406030204" pitchFamily="18" charset="0"/>
                <a:cs typeface="Arial" pitchFamily="34" charset="0"/>
              </a:rPr>
              <a:t>dm</a:t>
            </a:r>
            <a:r>
              <a:rPr lang="en-US" sz="2500" dirty="0">
                <a:solidFill>
                  <a:srgbClr val="FFFF00"/>
                </a:solidFill>
                <a:effectLst/>
                <a:latin typeface="Arial" pitchFamily="34" charset="0"/>
                <a:ea typeface="Cambria" panose="02040503050406030204" pitchFamily="18" charset="0"/>
                <a:cs typeface="Arial" pitchFamily="34" charset="0"/>
              </a:rPr>
              <a:t>/</a:t>
            </a:r>
            <a:r>
              <a:rPr lang="en-US" sz="2500" dirty="0" err="1">
                <a:solidFill>
                  <a:srgbClr val="FFFF00"/>
                </a:solidFill>
                <a:effectLst/>
                <a:latin typeface="Arial" pitchFamily="34" charset="0"/>
                <a:ea typeface="Cambria" panose="02040503050406030204" pitchFamily="18" charset="0"/>
                <a:cs typeface="Arial" pitchFamily="34" charset="0"/>
              </a:rPr>
              <a:t>dt</a:t>
            </a:r>
            <a:r>
              <a:rPr lang="en-US" sz="2500" dirty="0">
                <a:solidFill>
                  <a:srgbClr val="FFFF00"/>
                </a:solidFill>
                <a:effectLst/>
                <a:latin typeface="Arial" pitchFamily="34" charset="0"/>
                <a:ea typeface="Cambria" panose="02040503050406030204" pitchFamily="18" charset="0"/>
                <a:cs typeface="Arial" pitchFamily="34" charset="0"/>
              </a:rPr>
              <a:t>=</a:t>
            </a:r>
            <a:r>
              <a:rPr lang="sr-Latn-RS" sz="2800" dirty="0">
                <a:solidFill>
                  <a:srgbClr val="FFFF00"/>
                </a:solidFill>
                <a:latin typeface="Arial" pitchFamily="34" charset="0"/>
                <a:cs typeface="Arial" pitchFamily="34" charset="0"/>
              </a:rPr>
              <a:t>k</a:t>
            </a:r>
            <a:r>
              <a:rPr lang="sr-Latn-RS" sz="2500" dirty="0">
                <a:solidFill>
                  <a:srgbClr val="FFFF00"/>
                </a:solidFill>
                <a:effectLst/>
                <a:latin typeface="Arial" pitchFamily="34" charset="0"/>
                <a:ea typeface="Cambria" panose="02040503050406030204" pitchFamily="18" charset="0"/>
                <a:cs typeface="Arial" pitchFamily="34" charset="0"/>
              </a:rPr>
              <a:t>S</a:t>
            </a:r>
            <a:r>
              <a:rPr lang="en-US" sz="2500" dirty="0">
                <a:solidFill>
                  <a:srgbClr val="FFFF00"/>
                </a:solidFill>
                <a:effectLst/>
                <a:latin typeface="Arial" pitchFamily="34" charset="0"/>
                <a:ea typeface="Cambria" panose="02040503050406030204" pitchFamily="18" charset="0"/>
                <a:cs typeface="Arial" pitchFamily="34" charset="0"/>
              </a:rPr>
              <a:t>(Cs - Ct )</a:t>
            </a:r>
          </a:p>
          <a:p>
            <a:pPr>
              <a:lnSpc>
                <a:spcPct val="107000"/>
              </a:lnSpc>
              <a:spcAft>
                <a:spcPts val="0"/>
              </a:spcAft>
            </a:pPr>
            <a:endParaRPr lang="en-US" sz="2200" dirty="0">
              <a:effectLst/>
              <a:latin typeface="Arial" pitchFamily="34" charset="0"/>
              <a:ea typeface="Cambria" panose="02040503050406030204" pitchFamily="18" charset="0"/>
              <a:cs typeface="Arial" pitchFamily="34" charset="0"/>
            </a:endParaRPr>
          </a:p>
          <a:p>
            <a:pPr marL="64008" indent="0">
              <a:buNone/>
            </a:pPr>
            <a:r>
              <a:rPr lang="en-US" sz="1600" dirty="0">
                <a:latin typeface="Arial" pitchFamily="34" charset="0"/>
                <a:cs typeface="Arial" pitchFamily="34" charset="0"/>
              </a:rPr>
              <a:t> </a:t>
            </a:r>
            <a:r>
              <a:rPr lang="sr-Cyrl-RS" sz="1600" dirty="0">
                <a:latin typeface="Arial" pitchFamily="34" charset="0"/>
                <a:cs typeface="Arial" pitchFamily="34" charset="0"/>
              </a:rPr>
              <a:t> </a:t>
            </a:r>
            <a:r>
              <a:rPr lang="en-US" sz="1600" dirty="0" err="1">
                <a:latin typeface="Arial" pitchFamily="34" charset="0"/>
                <a:cs typeface="Arial" pitchFamily="34" charset="0"/>
              </a:rPr>
              <a:t>dm</a:t>
            </a:r>
            <a:r>
              <a:rPr lang="en-US" sz="1600" dirty="0">
                <a:latin typeface="Arial" pitchFamily="34" charset="0"/>
                <a:cs typeface="Arial" pitchFamily="34" charset="0"/>
              </a:rPr>
              <a:t>/</a:t>
            </a:r>
            <a:r>
              <a:rPr lang="en-US" sz="1600" dirty="0" err="1">
                <a:latin typeface="Arial" pitchFamily="34" charset="0"/>
                <a:cs typeface="Arial" pitchFamily="34" charset="0"/>
              </a:rPr>
              <a:t>dt</a:t>
            </a:r>
            <a:r>
              <a:rPr lang="en-US" sz="1600" dirty="0">
                <a:latin typeface="Arial" pitchFamily="34" charset="0"/>
                <a:cs typeface="Arial" pitchFamily="34" charset="0"/>
              </a:rPr>
              <a:t>- </a:t>
            </a:r>
            <a:r>
              <a:rPr lang="en-US" sz="1600" dirty="0" err="1">
                <a:latin typeface="Arial" pitchFamily="34" charset="0"/>
                <a:cs typeface="Arial" pitchFamily="34" charset="0"/>
              </a:rPr>
              <a:t>брзина</a:t>
            </a:r>
            <a:r>
              <a:rPr lang="en-US" sz="1600" dirty="0">
                <a:latin typeface="Arial" pitchFamily="34" charset="0"/>
                <a:cs typeface="Arial" pitchFamily="34" charset="0"/>
              </a:rPr>
              <a:t> </a:t>
            </a:r>
            <a:r>
              <a:rPr lang="en-US" sz="1600" dirty="0" err="1">
                <a:latin typeface="Arial" pitchFamily="34" charset="0"/>
                <a:cs typeface="Arial" pitchFamily="34" charset="0"/>
              </a:rPr>
              <a:t>растварања</a:t>
            </a:r>
            <a:r>
              <a:rPr lang="en-US" sz="1600" dirty="0">
                <a:latin typeface="Arial" pitchFamily="34" charset="0"/>
                <a:cs typeface="Arial" pitchFamily="34" charset="0"/>
              </a:rPr>
              <a:t>, </a:t>
            </a:r>
            <a:endParaRPr lang="sr-Cyrl-RS" sz="1600" dirty="0">
              <a:latin typeface="Arial" pitchFamily="34" charset="0"/>
              <a:cs typeface="Arial" pitchFamily="34" charset="0"/>
            </a:endParaRPr>
          </a:p>
          <a:p>
            <a:pPr marL="64008" indent="0">
              <a:buNone/>
            </a:pPr>
            <a:r>
              <a:rPr lang="sr-Cyrl-RS" sz="1600" dirty="0">
                <a:latin typeface="Arial" pitchFamily="34" charset="0"/>
                <a:cs typeface="Arial" pitchFamily="34" charset="0"/>
              </a:rPr>
              <a:t>  </a:t>
            </a:r>
            <a:r>
              <a:rPr lang="sr-Latn-RS" sz="1600" dirty="0">
                <a:latin typeface="Arial" pitchFamily="34" charset="0"/>
                <a:cs typeface="Arial" pitchFamily="34" charset="0"/>
              </a:rPr>
              <a:t>k</a:t>
            </a:r>
            <a:r>
              <a:rPr lang="en-US" sz="1600" dirty="0">
                <a:latin typeface="Arial" pitchFamily="34" charset="0"/>
                <a:cs typeface="Arial" pitchFamily="34" charset="0"/>
              </a:rPr>
              <a:t>- </a:t>
            </a:r>
            <a:r>
              <a:rPr lang="sr-Cyrl-RS" sz="1600" dirty="0">
                <a:latin typeface="Arial" pitchFamily="34" charset="0"/>
                <a:cs typeface="Arial" pitchFamily="34" charset="0"/>
              </a:rPr>
              <a:t>константа брзине растварња</a:t>
            </a:r>
            <a:r>
              <a:rPr lang="en-US" sz="1600" dirty="0">
                <a:latin typeface="Arial" pitchFamily="34" charset="0"/>
                <a:cs typeface="Arial" pitchFamily="34" charset="0"/>
              </a:rPr>
              <a:t>, </a:t>
            </a:r>
            <a:endParaRPr lang="sr-Cyrl-RS" sz="1600" dirty="0">
              <a:latin typeface="Arial" pitchFamily="34" charset="0"/>
              <a:cs typeface="Arial" pitchFamily="34" charset="0"/>
            </a:endParaRPr>
          </a:p>
          <a:p>
            <a:pPr marL="64008" indent="0">
              <a:buNone/>
            </a:pPr>
            <a:r>
              <a:rPr lang="en-US" sz="1600" dirty="0">
                <a:latin typeface="Arial" pitchFamily="34" charset="0"/>
                <a:cs typeface="Arial" pitchFamily="34" charset="0"/>
              </a:rPr>
              <a:t> </a:t>
            </a:r>
            <a:r>
              <a:rPr lang="sr-Cyrl-RS" sz="1600" dirty="0">
                <a:latin typeface="Arial" pitchFamily="34" charset="0"/>
                <a:cs typeface="Arial" pitchFamily="34" charset="0"/>
              </a:rPr>
              <a:t> </a:t>
            </a:r>
            <a:r>
              <a:rPr lang="en-US" sz="1600" dirty="0">
                <a:latin typeface="Arial" pitchFamily="34" charset="0"/>
                <a:cs typeface="Arial" pitchFamily="34" charset="0"/>
              </a:rPr>
              <a:t>S- </a:t>
            </a:r>
            <a:r>
              <a:rPr lang="en-US" sz="1600" dirty="0" err="1">
                <a:latin typeface="Arial" pitchFamily="34" charset="0"/>
                <a:cs typeface="Arial" pitchFamily="34" charset="0"/>
              </a:rPr>
              <a:t>ефективна</a:t>
            </a:r>
            <a:r>
              <a:rPr lang="en-US" sz="1600" dirty="0">
                <a:latin typeface="Arial" pitchFamily="34" charset="0"/>
                <a:cs typeface="Arial" pitchFamily="34" charset="0"/>
              </a:rPr>
              <a:t> </a:t>
            </a:r>
            <a:r>
              <a:rPr lang="en-US" sz="1600" dirty="0" err="1">
                <a:latin typeface="Arial" pitchFamily="34" charset="0"/>
                <a:cs typeface="Arial" pitchFamily="34" charset="0"/>
              </a:rPr>
              <a:t>пов</a:t>
            </a:r>
            <a:r>
              <a:rPr lang="sr-Cyrl-RS" sz="1600" dirty="0">
                <a:latin typeface="Arial" pitchFamily="34" charset="0"/>
                <a:cs typeface="Arial" pitchFamily="34" charset="0"/>
              </a:rPr>
              <a:t>р</a:t>
            </a:r>
            <a:r>
              <a:rPr lang="en-US" sz="1600" dirty="0">
                <a:latin typeface="Arial" pitchFamily="34" charset="0"/>
                <a:cs typeface="Arial" pitchFamily="34" charset="0"/>
              </a:rPr>
              <a:t>ш</a:t>
            </a:r>
            <a:r>
              <a:rPr lang="sr-Cyrl-RS" sz="1600" dirty="0">
                <a:latin typeface="Arial" pitchFamily="34" charset="0"/>
                <a:cs typeface="Arial" pitchFamily="34" charset="0"/>
              </a:rPr>
              <a:t>и</a:t>
            </a:r>
            <a:r>
              <a:rPr lang="en-US" sz="1600" dirty="0" err="1">
                <a:latin typeface="Arial" pitchFamily="34" charset="0"/>
                <a:cs typeface="Arial" pitchFamily="34" charset="0"/>
              </a:rPr>
              <a:t>на</a:t>
            </a:r>
            <a:r>
              <a:rPr lang="en-US" sz="1600" dirty="0">
                <a:latin typeface="Arial" pitchFamily="34" charset="0"/>
                <a:cs typeface="Arial" pitchFamily="34" charset="0"/>
              </a:rPr>
              <a:t> </a:t>
            </a:r>
            <a:r>
              <a:rPr lang="en-US" sz="1600" dirty="0" err="1">
                <a:latin typeface="Arial" pitchFamily="34" charset="0"/>
                <a:cs typeface="Arial" pitchFamily="34" charset="0"/>
              </a:rPr>
              <a:t>честица</a:t>
            </a:r>
            <a:r>
              <a:rPr lang="en-US" sz="1600" dirty="0">
                <a:latin typeface="Arial" pitchFamily="34" charset="0"/>
                <a:cs typeface="Arial" pitchFamily="34" charset="0"/>
              </a:rPr>
              <a:t> у </a:t>
            </a:r>
            <a:r>
              <a:rPr lang="en-US" sz="1600" dirty="0" err="1">
                <a:latin typeface="Arial" pitchFamily="34" charset="0"/>
                <a:cs typeface="Arial" pitchFamily="34" charset="0"/>
              </a:rPr>
              <a:t>контакту</a:t>
            </a:r>
            <a:r>
              <a:rPr lang="en-US" sz="1600" dirty="0">
                <a:latin typeface="Arial" pitchFamily="34" charset="0"/>
                <a:cs typeface="Arial" pitchFamily="34" charset="0"/>
              </a:rPr>
              <a:t> </a:t>
            </a:r>
            <a:r>
              <a:rPr lang="en-US" sz="1600" dirty="0" err="1">
                <a:latin typeface="Arial" pitchFamily="34" charset="0"/>
                <a:cs typeface="Arial" pitchFamily="34" charset="0"/>
              </a:rPr>
              <a:t>са</a:t>
            </a:r>
            <a:r>
              <a:rPr lang="en-US" sz="1600" dirty="0">
                <a:latin typeface="Arial" pitchFamily="34" charset="0"/>
                <a:cs typeface="Arial" pitchFamily="34" charset="0"/>
              </a:rPr>
              <a:t> </a:t>
            </a:r>
            <a:r>
              <a:rPr lang="en-US" sz="1600" dirty="0" err="1">
                <a:latin typeface="Arial" pitchFamily="34" charset="0"/>
                <a:cs typeface="Arial" pitchFamily="34" charset="0"/>
              </a:rPr>
              <a:t>телесним</a:t>
            </a:r>
            <a:r>
              <a:rPr lang="en-US" sz="1600" dirty="0">
                <a:latin typeface="Arial" pitchFamily="34" charset="0"/>
                <a:cs typeface="Arial" pitchFamily="34" charset="0"/>
              </a:rPr>
              <a:t> </a:t>
            </a:r>
            <a:r>
              <a:rPr lang="en-US" sz="1600" dirty="0" err="1">
                <a:latin typeface="Arial" pitchFamily="34" charset="0"/>
                <a:cs typeface="Arial" pitchFamily="34" charset="0"/>
              </a:rPr>
              <a:t>течностима</a:t>
            </a:r>
            <a:r>
              <a:rPr lang="en-US" sz="1600" dirty="0">
                <a:latin typeface="Arial" pitchFamily="34" charset="0"/>
                <a:cs typeface="Arial" pitchFamily="34" charset="0"/>
              </a:rPr>
              <a:t>,</a:t>
            </a:r>
            <a:endParaRPr lang="sr-Cyrl-RS" sz="1600" dirty="0">
              <a:latin typeface="Arial" pitchFamily="34" charset="0"/>
              <a:cs typeface="Arial" pitchFamily="34" charset="0"/>
            </a:endParaRPr>
          </a:p>
          <a:p>
            <a:pPr marL="64008" indent="0">
              <a:buNone/>
            </a:pPr>
            <a:r>
              <a:rPr lang="en-US" sz="1600" dirty="0">
                <a:latin typeface="Arial" pitchFamily="34" charset="0"/>
                <a:cs typeface="Arial" pitchFamily="34" charset="0"/>
              </a:rPr>
              <a:t> Cs- </a:t>
            </a:r>
            <a:r>
              <a:rPr lang="en-US" sz="1600" dirty="0" err="1">
                <a:latin typeface="Arial" pitchFamily="34" charset="0"/>
                <a:cs typeface="Arial" pitchFamily="34" charset="0"/>
              </a:rPr>
              <a:t>концентрација</a:t>
            </a:r>
            <a:r>
              <a:rPr lang="en-US" sz="1600" dirty="0">
                <a:latin typeface="Arial" pitchFamily="34" charset="0"/>
                <a:cs typeface="Arial" pitchFamily="34" charset="0"/>
              </a:rPr>
              <a:t> </a:t>
            </a:r>
            <a:r>
              <a:rPr lang="en-US" sz="1600" dirty="0" err="1">
                <a:latin typeface="Arial" pitchFamily="34" charset="0"/>
                <a:cs typeface="Arial" pitchFamily="34" charset="0"/>
              </a:rPr>
              <a:t>засићења</a:t>
            </a:r>
            <a:r>
              <a:rPr lang="en-US" sz="1600" dirty="0">
                <a:latin typeface="Arial" pitchFamily="34" charset="0"/>
                <a:cs typeface="Arial" pitchFamily="34" charset="0"/>
              </a:rPr>
              <a:t> </a:t>
            </a:r>
            <a:r>
              <a:rPr lang="sr-Cyrl-RS" sz="1600" dirty="0">
                <a:latin typeface="Arial" pitchFamily="34" charset="0"/>
                <a:cs typeface="Arial" pitchFamily="34" charset="0"/>
              </a:rPr>
              <a:t>лека у медијуму</a:t>
            </a:r>
            <a:r>
              <a:rPr lang="en-US" sz="1600" dirty="0">
                <a:latin typeface="Arial" pitchFamily="34" charset="0"/>
                <a:cs typeface="Arial" pitchFamily="34" charset="0"/>
              </a:rPr>
              <a:t> </a:t>
            </a:r>
            <a:endParaRPr lang="sr-Cyrl-RS" sz="1600" dirty="0">
              <a:latin typeface="Arial" pitchFamily="34" charset="0"/>
              <a:cs typeface="Arial" pitchFamily="34" charset="0"/>
            </a:endParaRPr>
          </a:p>
          <a:p>
            <a:pPr marL="64008" indent="0">
              <a:buNone/>
            </a:pPr>
            <a:r>
              <a:rPr lang="sr-Cyrl-RS" sz="1600" dirty="0">
                <a:latin typeface="Arial" pitchFamily="34" charset="0"/>
                <a:cs typeface="Arial" pitchFamily="34" charset="0"/>
              </a:rPr>
              <a:t> </a:t>
            </a:r>
            <a:r>
              <a:rPr lang="en-US" sz="1600" dirty="0">
                <a:latin typeface="Arial" pitchFamily="34" charset="0"/>
                <a:cs typeface="Arial" pitchFamily="34" charset="0"/>
              </a:rPr>
              <a:t>Ct- </a:t>
            </a:r>
            <a:r>
              <a:rPr lang="en-US" sz="1600" dirty="0" err="1">
                <a:latin typeface="Arial" pitchFamily="34" charset="0"/>
                <a:cs typeface="Arial" pitchFamily="34" charset="0"/>
              </a:rPr>
              <a:t>концентрација</a:t>
            </a:r>
            <a:r>
              <a:rPr lang="en-US" sz="1600" dirty="0">
                <a:latin typeface="Arial" pitchFamily="34" charset="0"/>
                <a:cs typeface="Arial" pitchFamily="34" charset="0"/>
              </a:rPr>
              <a:t> </a:t>
            </a:r>
            <a:r>
              <a:rPr lang="en-US" sz="1600" dirty="0" err="1">
                <a:latin typeface="Arial" pitchFamily="34" charset="0"/>
                <a:cs typeface="Arial" pitchFamily="34" charset="0"/>
              </a:rPr>
              <a:t>раствореног</a:t>
            </a:r>
            <a:r>
              <a:rPr lang="en-US" sz="1600" dirty="0">
                <a:latin typeface="Arial" pitchFamily="34" charset="0"/>
                <a:cs typeface="Arial" pitchFamily="34" charset="0"/>
              </a:rPr>
              <a:t> </a:t>
            </a:r>
            <a:r>
              <a:rPr lang="en-US" sz="1600" dirty="0" err="1">
                <a:latin typeface="Arial" pitchFamily="34" charset="0"/>
                <a:cs typeface="Arial" pitchFamily="34" charset="0"/>
              </a:rPr>
              <a:t>лека</a:t>
            </a:r>
            <a:r>
              <a:rPr lang="en-US" sz="1600" dirty="0">
                <a:latin typeface="Arial" pitchFamily="34" charset="0"/>
                <a:cs typeface="Arial" pitchFamily="34" charset="0"/>
              </a:rPr>
              <a:t> у </a:t>
            </a:r>
            <a:r>
              <a:rPr lang="en-US" sz="1600" dirty="0" err="1">
                <a:latin typeface="Arial" pitchFamily="34" charset="0"/>
                <a:cs typeface="Arial" pitchFamily="34" charset="0"/>
              </a:rPr>
              <a:t>телесним</a:t>
            </a:r>
            <a:r>
              <a:rPr lang="en-US" sz="1600" dirty="0">
                <a:latin typeface="Arial" pitchFamily="34" charset="0"/>
                <a:cs typeface="Arial" pitchFamily="34" charset="0"/>
              </a:rPr>
              <a:t> </a:t>
            </a:r>
            <a:r>
              <a:rPr lang="en-US" sz="1600" dirty="0" err="1">
                <a:latin typeface="Arial" pitchFamily="34" charset="0"/>
                <a:cs typeface="Arial" pitchFamily="34" charset="0"/>
              </a:rPr>
              <a:t>течностима</a:t>
            </a:r>
            <a:r>
              <a:rPr lang="sr-Cyrl-RS" sz="1600" dirty="0">
                <a:latin typeface="Arial" pitchFamily="34" charset="0"/>
                <a:cs typeface="Arial" pitchFamily="34" charset="0"/>
              </a:rPr>
              <a:t> у времену </a:t>
            </a:r>
            <a:r>
              <a:rPr lang="en-US" sz="1600" dirty="0">
                <a:latin typeface="Arial" pitchFamily="34" charset="0"/>
                <a:cs typeface="Arial" pitchFamily="34" charset="0"/>
              </a:rPr>
              <a:t>t</a:t>
            </a:r>
          </a:p>
          <a:p>
            <a:pPr marL="64008" indent="0">
              <a:buNone/>
            </a:pPr>
            <a:r>
              <a:rPr lang="en-US" sz="1600" dirty="0"/>
              <a:t> </a:t>
            </a:r>
          </a:p>
        </p:txBody>
      </p:sp>
    </p:spTree>
    <p:extLst>
      <p:ext uri="{BB962C8B-B14F-4D97-AF65-F5344CB8AC3E}">
        <p14:creationId xmlns:p14="http://schemas.microsoft.com/office/powerpoint/2010/main" val="42793872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1"/>
            <a:ext cx="7920880" cy="5078064"/>
          </a:xfrm>
        </p:spPr>
        <p:txBody>
          <a:bodyPr>
            <a:normAutofit/>
          </a:bodyPr>
          <a:lstStyle/>
          <a:p>
            <a:endParaRPr lang="sr-Cyrl-RS" sz="1800" dirty="0">
              <a:latin typeface="Arial" pitchFamily="34" charset="0"/>
              <a:cs typeface="Arial" pitchFamily="34" charset="0"/>
            </a:endParaRPr>
          </a:p>
          <a:p>
            <a:r>
              <a:rPr lang="ru-RU" sz="1800" dirty="0">
                <a:latin typeface="Arial" pitchFamily="34" charset="0"/>
                <a:cs typeface="Arial" pitchFamily="34" charset="0"/>
              </a:rPr>
              <a:t>Пролек је фармаколошки неактивно једињење или једињење које показује знатно мању фармаколошку активност у односу на његов главни метаболит. </a:t>
            </a:r>
          </a:p>
          <a:p>
            <a:endParaRPr lang="ru-RU" sz="1800" dirty="0">
              <a:latin typeface="Arial" pitchFamily="34" charset="0"/>
              <a:cs typeface="Arial" pitchFamily="34" charset="0"/>
            </a:endParaRPr>
          </a:p>
          <a:p>
            <a:r>
              <a:rPr lang="ru-RU" sz="1800" dirty="0">
                <a:latin typeface="Arial" pitchFamily="34" charset="0"/>
                <a:cs typeface="Arial" pitchFamily="34" charset="0"/>
              </a:rPr>
              <a:t>Након хемијске или метаболичке трансформације у организму из пролека настаје фармаколошки активна лековита супстанца. </a:t>
            </a:r>
          </a:p>
          <a:p>
            <a:endParaRPr lang="ru-RU" sz="1800" dirty="0">
              <a:latin typeface="Arial" pitchFamily="34" charset="0"/>
              <a:cs typeface="Arial" pitchFamily="34" charset="0"/>
            </a:endParaRPr>
          </a:p>
          <a:p>
            <a:endParaRPr lang="ru-RU" sz="1800" dirty="0">
              <a:latin typeface="Arial" pitchFamily="34" charset="0"/>
              <a:cs typeface="Arial" pitchFamily="34" charset="0"/>
            </a:endParaRPr>
          </a:p>
          <a:p>
            <a:r>
              <a:rPr lang="ru-RU" sz="1800" dirty="0">
                <a:latin typeface="Arial" pitchFamily="34" charset="0"/>
                <a:cs typeface="Arial" pitchFamily="34" charset="0"/>
              </a:rPr>
              <a:t>На овај начин је побољшана биоискористљивост и фармакокинетика лека, смањена је токсичност, олакшан је пролазак лека кроз биолошке мембране. </a:t>
            </a:r>
          </a:p>
          <a:p>
            <a:endParaRPr lang="ru-RU" sz="1800" dirty="0">
              <a:latin typeface="Arial" pitchFamily="34"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Дизајнирање про-лекова</a:t>
            </a:r>
            <a:endParaRPr lang="en-US" sz="3300" dirty="0">
              <a:effectLst/>
              <a:latin typeface="Arial" pitchFamily="34" charset="0"/>
              <a:cs typeface="Arial" pitchFamily="34" charset="0"/>
            </a:endParaRPr>
          </a:p>
          <a:p>
            <a:endParaRPr lang="en-US" sz="3300" dirty="0">
              <a:latin typeface="Arial" pitchFamily="34" charset="0"/>
              <a:cs typeface="Arial" pitchFamily="34" charset="0"/>
            </a:endParaRPr>
          </a:p>
        </p:txBody>
      </p:sp>
    </p:spTree>
    <p:extLst>
      <p:ext uri="{BB962C8B-B14F-4D97-AF65-F5344CB8AC3E}">
        <p14:creationId xmlns:p14="http://schemas.microsoft.com/office/powerpoint/2010/main" val="291605167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5409" y="692696"/>
            <a:ext cx="7920880" cy="5078064"/>
          </a:xfrm>
        </p:spPr>
        <p:txBody>
          <a:bodyPr>
            <a:normAutofit fontScale="92500"/>
          </a:bodyPr>
          <a:lstStyle/>
          <a:p>
            <a:pPr marL="64008" indent="0">
              <a:buNone/>
            </a:pPr>
            <a:r>
              <a:rPr lang="ru-RU" sz="1800" dirty="0">
                <a:latin typeface="Arial" pitchFamily="34" charset="0"/>
                <a:cs typeface="Arial" pitchFamily="34" charset="0"/>
              </a:rPr>
              <a:t>На пример: </a:t>
            </a:r>
          </a:p>
          <a:p>
            <a:pPr marL="64008" indent="0">
              <a:buNone/>
            </a:pPr>
            <a:endParaRPr lang="ru-RU" sz="1800" dirty="0">
              <a:latin typeface="Arial" pitchFamily="34" charset="0"/>
              <a:cs typeface="Arial" pitchFamily="34" charset="0"/>
            </a:endParaRPr>
          </a:p>
          <a:p>
            <a:pPr marL="64008" indent="0">
              <a:buNone/>
            </a:pPr>
            <a:r>
              <a:rPr lang="ru-RU" sz="1800" dirty="0">
                <a:solidFill>
                  <a:schemeClr val="accent2">
                    <a:lumMod val="20000"/>
                    <a:lumOff val="80000"/>
                  </a:schemeClr>
                </a:solidFill>
                <a:latin typeface="Arial" pitchFamily="34" charset="0"/>
                <a:cs typeface="Arial" pitchFamily="34" charset="0"/>
              </a:rPr>
              <a:t>Салицилна киселина </a:t>
            </a:r>
            <a:r>
              <a:rPr lang="ru-RU" sz="1800" dirty="0">
                <a:latin typeface="Arial" pitchFamily="34" charset="0"/>
                <a:cs typeface="Arial" pitchFamily="34" charset="0"/>
              </a:rPr>
              <a:t>је добро средство против болова. </a:t>
            </a:r>
          </a:p>
          <a:p>
            <a:pPr marL="64008" indent="0">
              <a:buNone/>
            </a:pPr>
            <a:r>
              <a:rPr lang="ru-RU" sz="1800" dirty="0">
                <a:latin typeface="Arial" pitchFamily="34" charset="0"/>
                <a:cs typeface="Arial" pitchFamily="34" charset="0"/>
              </a:rPr>
              <a:t>Међутим, присуство слободне алкохолне групе изазива крварење у желуцу </a:t>
            </a:r>
          </a:p>
          <a:p>
            <a:pPr marL="64008" indent="0">
              <a:buNone/>
            </a:pPr>
            <a:r>
              <a:rPr lang="ru-RU" sz="1800" dirty="0">
                <a:latin typeface="Arial" pitchFamily="34" charset="0"/>
                <a:cs typeface="Arial" pitchFamily="34" charset="0"/>
              </a:rPr>
              <a:t>То се превазилази тако што се ова алкохолна група маскира као естар </a:t>
            </a:r>
          </a:p>
          <a:p>
            <a:pPr marL="64008" indent="0">
              <a:buNone/>
            </a:pPr>
            <a:r>
              <a:rPr lang="ru-RU" sz="1800" dirty="0">
                <a:latin typeface="Arial" pitchFamily="34" charset="0"/>
                <a:cs typeface="Arial" pitchFamily="34" charset="0"/>
              </a:rPr>
              <a:t>Естар након примене хидролизује у организму и доводи до ослобађања активног лека. </a:t>
            </a:r>
            <a:endParaRPr lang="ru-RU" sz="2300" dirty="0">
              <a:latin typeface="Arial" pitchFamily="34" charset="0"/>
              <a:ea typeface="Times New Roman"/>
              <a:cs typeface="Arial" pitchFamily="34" charset="0"/>
            </a:endParaRPr>
          </a:p>
          <a:p>
            <a:pPr marL="64008" indent="0">
              <a:buNone/>
            </a:pPr>
            <a:endParaRPr lang="ru-RU" sz="1800" dirty="0">
              <a:solidFill>
                <a:schemeClr val="accent2">
                  <a:lumMod val="20000"/>
                  <a:lumOff val="80000"/>
                </a:schemeClr>
              </a:solidFill>
              <a:latin typeface="Arial" pitchFamily="34" charset="0"/>
              <a:cs typeface="Arial" pitchFamily="34" charset="0"/>
            </a:endParaRPr>
          </a:p>
          <a:p>
            <a:pPr marL="64008" indent="0">
              <a:buNone/>
            </a:pPr>
            <a:endParaRPr lang="ru-RU" sz="1800" dirty="0">
              <a:solidFill>
                <a:schemeClr val="accent2">
                  <a:lumMod val="20000"/>
                  <a:lumOff val="80000"/>
                </a:schemeClr>
              </a:solidFill>
              <a:latin typeface="Arial" pitchFamily="34" charset="0"/>
              <a:cs typeface="Arial" pitchFamily="34" charset="0"/>
            </a:endParaRPr>
          </a:p>
          <a:p>
            <a:pPr marL="64008" indent="0">
              <a:buNone/>
            </a:pPr>
            <a:r>
              <a:rPr lang="ru-RU" sz="1800" dirty="0">
                <a:solidFill>
                  <a:schemeClr val="accent2">
                    <a:lumMod val="20000"/>
                    <a:lumOff val="80000"/>
                  </a:schemeClr>
                </a:solidFill>
                <a:latin typeface="Arial" pitchFamily="34" charset="0"/>
                <a:cs typeface="Arial" pitchFamily="34" charset="0"/>
              </a:rPr>
              <a:t>Еналаприл малеат </a:t>
            </a:r>
            <a:r>
              <a:rPr lang="ru-RU" sz="1800" dirty="0">
                <a:latin typeface="Arial" pitchFamily="34" charset="0"/>
                <a:cs typeface="Arial" pitchFamily="34" charset="0"/>
              </a:rPr>
              <a:t>када се примени не поседује фармаколошку активност, али се под дејством естеразе претвара у еналаприлат који доводи до снижења крвног притиска. </a:t>
            </a:r>
          </a:p>
          <a:p>
            <a:pPr marL="64008" indent="0">
              <a:buNone/>
            </a:pPr>
            <a:endParaRPr lang="ru-RU" sz="1800" dirty="0">
              <a:latin typeface="Arial" pitchFamily="34" charset="0"/>
              <a:cs typeface="Arial" pitchFamily="34" charset="0"/>
            </a:endParaRPr>
          </a:p>
          <a:p>
            <a:pPr marL="64008" indent="0">
              <a:buNone/>
            </a:pPr>
            <a:r>
              <a:rPr lang="ru-RU" sz="1800" dirty="0">
                <a:latin typeface="Arial" pitchFamily="34" charset="0"/>
                <a:cs typeface="Arial" pitchFamily="34" charset="0"/>
              </a:rPr>
              <a:t>Статини као што је симвастатин, који садрже циклични естер (лактон), и хидролизују у присуству хидролитичких ензима да би се створила отворена, фармаколошки активна хидрокси-киселина отворена у прстену, заједничка овим лековима за снижавање холестерола.</a:t>
            </a:r>
            <a:endParaRPr lang="en-US" sz="1800" dirty="0">
              <a:latin typeface="Arial" pitchFamily="34" charset="0"/>
              <a:cs typeface="Arial" pitchFamily="34" charset="0"/>
            </a:endParaRPr>
          </a:p>
        </p:txBody>
      </p:sp>
    </p:spTree>
    <p:extLst>
      <p:ext uri="{BB962C8B-B14F-4D97-AF65-F5344CB8AC3E}">
        <p14:creationId xmlns:p14="http://schemas.microsoft.com/office/powerpoint/2010/main" val="18309782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68761"/>
            <a:ext cx="7920880" cy="5078064"/>
          </a:xfrm>
        </p:spPr>
        <p:txBody>
          <a:bodyPr>
            <a:normAutofit/>
          </a:bodyPr>
          <a:lstStyle/>
          <a:p>
            <a:endParaRPr lang="sr-Cyrl-RS" sz="1800" dirty="0">
              <a:latin typeface="Arial" pitchFamily="34" charset="0"/>
              <a:cs typeface="Arial" pitchFamily="34" charset="0"/>
            </a:endParaRPr>
          </a:p>
          <a:p>
            <a:r>
              <a:rPr lang="ru-RU" sz="1900" dirty="0">
                <a:latin typeface="Arial" pitchFamily="34" charset="0"/>
                <a:cs typeface="Arial" pitchFamily="34" charset="0"/>
              </a:rPr>
              <a:t>Чврсте дисперзије представљају чврсте производе који се састоје од </a:t>
            </a:r>
            <a:r>
              <a:rPr lang="ru-RU" sz="1900" dirty="0">
                <a:solidFill>
                  <a:schemeClr val="accent2">
                    <a:lumMod val="20000"/>
                    <a:lumOff val="80000"/>
                  </a:schemeClr>
                </a:solidFill>
                <a:latin typeface="Arial" pitchFamily="34" charset="0"/>
                <a:cs typeface="Arial" pitchFamily="34" charset="0"/>
              </a:rPr>
              <a:t>хидрофобне лековите супстанце која је инкорпорирана у хидрофилни носач или матрикс</a:t>
            </a:r>
            <a:r>
              <a:rPr lang="ru-RU" sz="1900" dirty="0">
                <a:latin typeface="Arial" pitchFamily="34" charset="0"/>
                <a:cs typeface="Arial" pitchFamily="34" charset="0"/>
              </a:rPr>
              <a:t>. </a:t>
            </a:r>
          </a:p>
          <a:p>
            <a:pPr marL="64008" indent="0">
              <a:buNone/>
            </a:pPr>
            <a:endParaRPr lang="ru-RU" sz="1900" dirty="0">
              <a:latin typeface="Arial" pitchFamily="34" charset="0"/>
              <a:cs typeface="Arial" pitchFamily="34" charset="0"/>
            </a:endParaRPr>
          </a:p>
          <a:p>
            <a:endParaRPr lang="ru-RU" sz="1900" dirty="0">
              <a:latin typeface="Arial" pitchFamily="34" charset="0"/>
              <a:cs typeface="Arial" pitchFamily="34" charset="0"/>
            </a:endParaRPr>
          </a:p>
          <a:p>
            <a:r>
              <a:rPr lang="ru-RU" sz="1900" dirty="0">
                <a:latin typeface="Arial" pitchFamily="34" charset="0"/>
                <a:cs typeface="Arial" pitchFamily="34" charset="0"/>
              </a:rPr>
              <a:t> Најчешће се као хидрофилни матрикс користе:</a:t>
            </a:r>
          </a:p>
          <a:p>
            <a:pPr marL="64008" indent="0">
              <a:buNone/>
            </a:pPr>
            <a:r>
              <a:rPr lang="ru-RU" sz="1900" dirty="0">
                <a:latin typeface="Arial" pitchFamily="34" charset="0"/>
                <a:cs typeface="Arial" pitchFamily="34" charset="0"/>
              </a:rPr>
              <a:t>поливинилпиролидон (повидон, ПВП) </a:t>
            </a:r>
          </a:p>
          <a:p>
            <a:pPr marL="64008" indent="0">
              <a:buNone/>
            </a:pPr>
            <a:r>
              <a:rPr lang="ru-RU" sz="1900" dirty="0">
                <a:latin typeface="Arial" pitchFamily="34" charset="0"/>
                <a:cs typeface="Arial" pitchFamily="34" charset="0"/>
              </a:rPr>
              <a:t>полиетилен гликоли, </a:t>
            </a:r>
          </a:p>
          <a:p>
            <a:pPr marL="64008" indent="0">
              <a:buNone/>
            </a:pPr>
            <a:r>
              <a:rPr lang="ru-RU" sz="1900" dirty="0">
                <a:latin typeface="Arial" pitchFamily="34" charset="0"/>
                <a:cs typeface="Arial" pitchFamily="34" charset="0"/>
              </a:rPr>
              <a:t>шећери, полиоли (манитол, галактоза), уреа, површински активне материје, органске киселине (сукцинска и лимунска).  </a:t>
            </a:r>
          </a:p>
          <a:p>
            <a:endParaRPr lang="ru-RU" sz="1900" dirty="0">
              <a:latin typeface="Arial" pitchFamily="34" charset="0"/>
              <a:cs typeface="Arial" pitchFamily="34" charset="0"/>
            </a:endParaRPr>
          </a:p>
          <a:p>
            <a:endParaRPr lang="ru-RU" sz="1900" dirty="0">
              <a:latin typeface="Arial" pitchFamily="34" charset="0"/>
              <a:cs typeface="Arial" pitchFamily="34" charset="0"/>
            </a:endParaRPr>
          </a:p>
          <a:p>
            <a:r>
              <a:rPr lang="ru-RU" sz="1900" dirty="0">
                <a:latin typeface="Arial" pitchFamily="34" charset="0"/>
                <a:cs typeface="Arial" pitchFamily="34" charset="0"/>
              </a:rPr>
              <a:t>На пример растворљивост целекоксиба је побољшана када се он инкорпорира у повидон.</a:t>
            </a:r>
            <a:endParaRPr lang="en-US" sz="1900" dirty="0">
              <a:latin typeface="Arial" pitchFamily="34" charset="0"/>
              <a:cs typeface="Arial" pitchFamily="34" charset="0"/>
            </a:endParaRPr>
          </a:p>
        </p:txBody>
      </p:sp>
      <p:sp>
        <p:nvSpPr>
          <p:cNvPr id="6"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Употреба чврстих дисперзија</a:t>
            </a:r>
            <a:endParaRPr lang="en-US" sz="3300" dirty="0">
              <a:effectLst/>
              <a:latin typeface="Arial" pitchFamily="34" charset="0"/>
              <a:cs typeface="Arial" pitchFamily="34" charset="0"/>
            </a:endParaRPr>
          </a:p>
          <a:p>
            <a:endParaRPr lang="en-US" sz="3300" dirty="0">
              <a:latin typeface="Arial" pitchFamily="34" charset="0"/>
              <a:cs typeface="Arial" pitchFamily="34" charset="0"/>
            </a:endParaRPr>
          </a:p>
        </p:txBody>
      </p:sp>
    </p:spTree>
    <p:extLst>
      <p:ext uri="{BB962C8B-B14F-4D97-AF65-F5344CB8AC3E}">
        <p14:creationId xmlns:p14="http://schemas.microsoft.com/office/powerpoint/2010/main" val="387632033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988840"/>
            <a:ext cx="7920880" cy="5078064"/>
          </a:xfrm>
        </p:spPr>
        <p:txBody>
          <a:bodyPr>
            <a:normAutofit/>
          </a:bodyPr>
          <a:lstStyle/>
          <a:p>
            <a:r>
              <a:rPr lang="ru-RU" sz="1800" dirty="0">
                <a:latin typeface="Arial" pitchFamily="34" charset="0"/>
                <a:cs typeface="Arial" pitchFamily="34" charset="0"/>
              </a:rPr>
              <a:t>Солубилизација представља процес којим се повећава растворљивост у води нерастворне или слабо растворне супстанце додатком површински активних материја. </a:t>
            </a:r>
          </a:p>
          <a:p>
            <a:endParaRPr lang="ru-RU" sz="1800" dirty="0">
              <a:latin typeface="Arial" pitchFamily="34" charset="0"/>
              <a:cs typeface="Arial" pitchFamily="34" charset="0"/>
            </a:endParaRPr>
          </a:p>
          <a:p>
            <a:r>
              <a:rPr lang="ru-RU" sz="1800" dirty="0">
                <a:latin typeface="Arial" pitchFamily="34" charset="0"/>
                <a:cs typeface="Arial" pitchFamily="34" charset="0"/>
              </a:rPr>
              <a:t> Површински активне материје формирају мицеле и овај поступак се наводи као мицеларна солубилизација. </a:t>
            </a:r>
          </a:p>
          <a:p>
            <a:endParaRPr lang="ru-RU" sz="1800" dirty="0">
              <a:latin typeface="Arial" pitchFamily="34" charset="0"/>
              <a:cs typeface="Arial" pitchFamily="34" charset="0"/>
            </a:endParaRPr>
          </a:p>
          <a:p>
            <a:endParaRPr lang="ru-RU" sz="1800" dirty="0">
              <a:latin typeface="Arial" pitchFamily="34" charset="0"/>
              <a:cs typeface="Arial" pitchFamily="34" charset="0"/>
            </a:endParaRPr>
          </a:p>
          <a:p>
            <a:r>
              <a:rPr lang="sr-Cyrl-RS" sz="1800" dirty="0">
                <a:latin typeface="Arial" pitchFamily="34" charset="0"/>
                <a:cs typeface="Arial" pitchFamily="34" charset="0"/>
              </a:rPr>
              <a:t>Заправо</a:t>
            </a:r>
            <a:r>
              <a:rPr lang="ru-RU" sz="1800" dirty="0">
                <a:latin typeface="Arial" pitchFamily="34" charset="0"/>
                <a:cs typeface="Arial" pitchFamily="34" charset="0"/>
              </a:rPr>
              <a:t> мицеле представљају сферичне, ламеларне или цилиндричне структуре које формирају сурфактанти са молекулима воде и уља када концентрација сурфактаната постигне критичну мицеларну концентрацију (КМК) и тада даље смањење површинског напона није могуће.</a:t>
            </a:r>
            <a:endParaRPr lang="en-US" sz="1800" dirty="0">
              <a:latin typeface="Arial" pitchFamily="34" charset="0"/>
              <a:cs typeface="Arial" pitchFamily="34" charset="0"/>
            </a:endParaRPr>
          </a:p>
          <a:p>
            <a:endParaRPr lang="ru-RU" sz="1800" dirty="0">
              <a:latin typeface="Arial" pitchFamily="34" charset="0"/>
              <a:cs typeface="Arial" pitchFamily="34" charset="0"/>
            </a:endParaRPr>
          </a:p>
        </p:txBody>
      </p:sp>
      <p:sp>
        <p:nvSpPr>
          <p:cNvPr id="7" name="Title 4">
            <a:extLst>
              <a:ext uri="{FF2B5EF4-FFF2-40B4-BE49-F238E27FC236}">
                <a16:creationId xmlns:a16="http://schemas.microsoft.com/office/drawing/2014/main" id="{C900496C-278C-4C41-A428-99A1C10215E7}"/>
              </a:ext>
            </a:extLst>
          </p:cNvPr>
          <p:cNvSpPr txBox="1">
            <a:spLocks/>
          </p:cNvSpPr>
          <p:nvPr/>
        </p:nvSpPr>
        <p:spPr>
          <a:xfrm>
            <a:off x="609600" y="419894"/>
            <a:ext cx="8229600" cy="1399032"/>
          </a:xfrm>
          <a:prstGeom prst="rect">
            <a:avLst/>
          </a:prstGeom>
        </p:spPr>
        <p:txBody>
          <a:bodyPr vert="horz" anchor="ctr">
            <a:normAutofit/>
          </a:bodyPr>
          <a:lst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a:lstStyle>
          <a:p>
            <a:r>
              <a:rPr lang="sr-Cyrl-RS" sz="3300" b="1" i="1" dirty="0">
                <a:latin typeface="Arial" pitchFamily="34" charset="0"/>
                <a:cs typeface="Arial" pitchFamily="34" charset="0"/>
              </a:rPr>
              <a:t>Солубилизација додатком ПАМ</a:t>
            </a:r>
            <a:endParaRPr lang="en-US" sz="3300" dirty="0">
              <a:latin typeface="Arial" pitchFamily="34" charset="0"/>
              <a:cs typeface="Arial" pitchFamily="34" charset="0"/>
            </a:endParaRPr>
          </a:p>
        </p:txBody>
      </p:sp>
    </p:spTree>
    <p:extLst>
      <p:ext uri="{BB962C8B-B14F-4D97-AF65-F5344CB8AC3E}">
        <p14:creationId xmlns:p14="http://schemas.microsoft.com/office/powerpoint/2010/main" val="408127867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124744"/>
            <a:ext cx="7920880" cy="5078064"/>
          </a:xfrm>
        </p:spPr>
        <p:txBody>
          <a:bodyPr>
            <a:normAutofit/>
          </a:bodyPr>
          <a:lstStyle/>
          <a:p>
            <a:r>
              <a:rPr lang="ru-RU" sz="1800" dirty="0">
                <a:latin typeface="Arial" pitchFamily="34" charset="0"/>
                <a:cs typeface="Arial" pitchFamily="34" charset="0"/>
              </a:rPr>
              <a:t>Сурфактанти се за солубилизацију користе у концентрацији која је једнака или је изнад критичне мицеларне концентрације. </a:t>
            </a:r>
          </a:p>
          <a:p>
            <a:pPr marL="64008" indent="0">
              <a:buNone/>
            </a:pPr>
            <a:endParaRPr lang="ru-RU" sz="1800" dirty="0">
              <a:latin typeface="Arial" pitchFamily="34" charset="0"/>
              <a:cs typeface="Arial" pitchFamily="34" charset="0"/>
            </a:endParaRPr>
          </a:p>
          <a:p>
            <a:r>
              <a:rPr lang="ru-RU" sz="1800" dirty="0">
                <a:latin typeface="Arial" pitchFamily="34" charset="0"/>
                <a:cs typeface="Arial" pitchFamily="34" charset="0"/>
              </a:rPr>
              <a:t>КМК=0,05-0,1% за већину сурфактаната</a:t>
            </a:r>
            <a:endParaRPr lang="sr-Cyrl-RS" sz="1800" dirty="0">
              <a:latin typeface="Arial" pitchFamily="34" charset="0"/>
              <a:cs typeface="Arial" pitchFamily="34" charset="0"/>
            </a:endParaRPr>
          </a:p>
          <a:p>
            <a:endParaRPr lang="sr-Cyrl-RS" sz="1800" dirty="0">
              <a:latin typeface="Arial" pitchFamily="34" charset="0"/>
              <a:cs typeface="Arial" pitchFamily="34" charset="0"/>
            </a:endParaRPr>
          </a:p>
          <a:p>
            <a:endParaRPr lang="sr-Cyrl-RS" sz="1800" dirty="0">
              <a:latin typeface="Arial" pitchFamily="34" charset="0"/>
              <a:cs typeface="Arial" pitchFamily="34" charset="0"/>
            </a:endParaRPr>
          </a:p>
          <a:p>
            <a:r>
              <a:rPr lang="ru-RU" sz="1800" dirty="0">
                <a:latin typeface="Arial" pitchFamily="34" charset="0"/>
                <a:cs typeface="Arial" pitchFamily="34" charset="0"/>
              </a:rPr>
              <a:t>За фармацеутску примену се као солубилизатори користе сурфактанти чија је ХЛБ вредност између 15-18 и они који нису токсични. </a:t>
            </a:r>
          </a:p>
          <a:p>
            <a:endParaRPr lang="ru-RU" sz="1800" dirty="0">
              <a:latin typeface="Arial" pitchFamily="34" charset="0"/>
              <a:cs typeface="Arial" pitchFamily="34" charset="0"/>
            </a:endParaRPr>
          </a:p>
          <a:p>
            <a:endParaRPr lang="ru-RU" sz="1800" dirty="0">
              <a:latin typeface="Arial" pitchFamily="34" charset="0"/>
              <a:cs typeface="Arial" pitchFamily="34" charset="0"/>
            </a:endParaRPr>
          </a:p>
          <a:p>
            <a:r>
              <a:rPr lang="ru-RU" sz="1800" dirty="0">
                <a:latin typeface="Arial" pitchFamily="34" charset="0"/>
                <a:cs typeface="Arial" pitchFamily="34" charset="0"/>
              </a:rPr>
              <a:t>ХЛБ вредност представља хидрофилно-липофилни баланс, где липосолубилни сурфактанти имају вредност од мању од 10 док хидросолубилни сурфактанти имају ХЛБ вредност већу од 10. </a:t>
            </a:r>
            <a:endParaRPr lang="sr-Cyrl-RS" sz="1800" dirty="0">
              <a:latin typeface="Arial" pitchFamily="34" charset="0"/>
              <a:cs typeface="Arial" pitchFamily="34" charset="0"/>
            </a:endParaRPr>
          </a:p>
        </p:txBody>
      </p:sp>
    </p:spTree>
    <p:extLst>
      <p:ext uri="{BB962C8B-B14F-4D97-AF65-F5344CB8AC3E}">
        <p14:creationId xmlns:p14="http://schemas.microsoft.com/office/powerpoint/2010/main" val="1761539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836712"/>
            <a:ext cx="7920880" cy="5078064"/>
          </a:xfrm>
        </p:spPr>
        <p:txBody>
          <a:bodyPr>
            <a:noAutofit/>
          </a:bodyPr>
          <a:lstStyle/>
          <a:p>
            <a:pPr indent="457200" algn="just">
              <a:lnSpc>
                <a:spcPct val="150000"/>
              </a:lnSpc>
              <a:spcAft>
                <a:spcPts val="0"/>
              </a:spcAft>
            </a:pPr>
            <a:r>
              <a:rPr lang="ru-RU" sz="1800" dirty="0">
                <a:latin typeface="Arial" pitchFamily="34" charset="0"/>
                <a:ea typeface="Times New Roman"/>
                <a:cs typeface="Arial" pitchFamily="34" charset="0"/>
              </a:rPr>
              <a:t>Показано је да на пример растворивост </a:t>
            </a:r>
            <a:r>
              <a:rPr lang="ru-RU" sz="1800" dirty="0">
                <a:solidFill>
                  <a:schemeClr val="accent2">
                    <a:lumMod val="20000"/>
                    <a:lumOff val="80000"/>
                  </a:schemeClr>
                </a:solidFill>
                <a:latin typeface="Arial" pitchFamily="34" charset="0"/>
                <a:ea typeface="Times New Roman"/>
                <a:cs typeface="Arial" pitchFamily="34" charset="0"/>
              </a:rPr>
              <a:t>прокаина</a:t>
            </a:r>
            <a:r>
              <a:rPr lang="ru-RU" sz="1800" dirty="0">
                <a:latin typeface="Arial" pitchFamily="34" charset="0"/>
                <a:ea typeface="Times New Roman"/>
                <a:cs typeface="Arial" pitchFamily="34" charset="0"/>
              </a:rPr>
              <a:t> расте до 25% након настанка мицела. </a:t>
            </a:r>
          </a:p>
          <a:p>
            <a:pPr indent="457200" algn="just">
              <a:lnSpc>
                <a:spcPct val="150000"/>
              </a:lnSpc>
              <a:spcAft>
                <a:spcPts val="0"/>
              </a:spcAft>
            </a:pPr>
            <a:endParaRPr lang="ru-RU" sz="1800" dirty="0">
              <a:latin typeface="Arial" pitchFamily="34" charset="0"/>
              <a:ea typeface="Times New Roman"/>
              <a:cs typeface="Arial" pitchFamily="34" charset="0"/>
            </a:endParaRPr>
          </a:p>
          <a:p>
            <a:pPr indent="457200" algn="just">
              <a:lnSpc>
                <a:spcPct val="150000"/>
              </a:lnSpc>
              <a:spcAft>
                <a:spcPts val="0"/>
              </a:spcAft>
            </a:pPr>
            <a:r>
              <a:rPr lang="ru-RU" sz="1800" dirty="0">
                <a:solidFill>
                  <a:schemeClr val="accent2">
                    <a:lumMod val="20000"/>
                    <a:lumOff val="80000"/>
                  </a:schemeClr>
                </a:solidFill>
                <a:latin typeface="Arial" pitchFamily="34" charset="0"/>
                <a:ea typeface="Times New Roman"/>
                <a:cs typeface="Arial" pitchFamily="34" charset="0"/>
              </a:rPr>
              <a:t>Кортикостероиди у формулацији капи за очи </a:t>
            </a:r>
            <a:r>
              <a:rPr lang="ru-RU" sz="1800" dirty="0">
                <a:latin typeface="Arial" pitchFamily="34" charset="0"/>
                <a:ea typeface="Times New Roman"/>
                <a:cs typeface="Arial" pitchFamily="34" charset="0"/>
              </a:rPr>
              <a:t>- користе се нејонски сурфактанти јер могу да награде бистре растворе а да при том остану непромењене након процеса стерилизације. Најчешће: полисорбати или полиоксиетиленски сорбитан естри масних киселина. </a:t>
            </a:r>
          </a:p>
          <a:p>
            <a:pPr indent="457200" algn="just">
              <a:lnSpc>
                <a:spcPct val="150000"/>
              </a:lnSpc>
              <a:spcAft>
                <a:spcPts val="0"/>
              </a:spcAft>
            </a:pPr>
            <a:endParaRPr lang="en-US" sz="1800" dirty="0">
              <a:latin typeface="Arial" pitchFamily="34" charset="0"/>
              <a:ea typeface="Calibri"/>
              <a:cs typeface="Arial" pitchFamily="34" charset="0"/>
            </a:endParaRPr>
          </a:p>
          <a:p>
            <a:pPr indent="457200" algn="just">
              <a:lnSpc>
                <a:spcPct val="150000"/>
              </a:lnSpc>
              <a:spcAft>
                <a:spcPts val="0"/>
              </a:spcAft>
            </a:pPr>
            <a:r>
              <a:rPr lang="ru-RU" sz="1800" dirty="0">
                <a:latin typeface="Arial" pitchFamily="34" charset="0"/>
                <a:ea typeface="Times New Roman"/>
                <a:cs typeface="Arial" pitchFamily="34" charset="0"/>
              </a:rPr>
              <a:t>Уколико је потребно </a:t>
            </a:r>
            <a:r>
              <a:rPr lang="ru-RU" sz="1800" dirty="0">
                <a:solidFill>
                  <a:schemeClr val="accent2">
                    <a:lumMod val="20000"/>
                    <a:lumOff val="80000"/>
                  </a:schemeClr>
                </a:solidFill>
                <a:latin typeface="Arial" pitchFamily="34" charset="0"/>
                <a:ea typeface="Times New Roman"/>
                <a:cs typeface="Arial" pitchFamily="34" charset="0"/>
              </a:rPr>
              <a:t>инкорпорирати мање количине неке ароме или етарског уља у воду</a:t>
            </a:r>
            <a:r>
              <a:rPr lang="ru-RU" sz="1800" dirty="0">
                <a:latin typeface="Arial" pitchFamily="34" charset="0"/>
                <a:ea typeface="Times New Roman"/>
                <a:cs typeface="Arial" pitchFamily="34" charset="0"/>
              </a:rPr>
              <a:t>, препоручује се да се користе сурфактанти са ХЛБ вредностима 15-18, потом је потребно да се дода 3-5 пута више сурфактанта него уља. </a:t>
            </a:r>
          </a:p>
        </p:txBody>
      </p:sp>
    </p:spTree>
    <p:extLst>
      <p:ext uri="{BB962C8B-B14F-4D97-AF65-F5344CB8AC3E}">
        <p14:creationId xmlns:p14="http://schemas.microsoft.com/office/powerpoint/2010/main" val="14906996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23528" y="836712"/>
            <a:ext cx="7920880" cy="5078064"/>
          </a:xfrm>
        </p:spPr>
        <p:txBody>
          <a:bodyPr>
            <a:noAutofit/>
          </a:bodyPr>
          <a:lstStyle/>
          <a:p>
            <a:pPr indent="457200" algn="just">
              <a:lnSpc>
                <a:spcPct val="150000"/>
              </a:lnSpc>
              <a:spcAft>
                <a:spcPts val="0"/>
              </a:spcAft>
            </a:pPr>
            <a:r>
              <a:rPr lang="ru-RU" sz="1800" dirty="0">
                <a:solidFill>
                  <a:schemeClr val="accent2">
                    <a:lumMod val="20000"/>
                    <a:lumOff val="80000"/>
                  </a:schemeClr>
                </a:solidFill>
                <a:latin typeface="Arial" pitchFamily="34" charset="0"/>
                <a:ea typeface="Times New Roman"/>
                <a:cs typeface="Arial" pitchFamily="34" charset="0"/>
              </a:rPr>
              <a:t>У концентратима за интравенске инфузије </a:t>
            </a:r>
            <a:r>
              <a:rPr lang="ru-RU" sz="1800" dirty="0">
                <a:latin typeface="Arial" pitchFamily="34" charset="0"/>
                <a:ea typeface="Times New Roman"/>
                <a:cs typeface="Arial" pitchFamily="34" charset="0"/>
              </a:rPr>
              <a:t>као солубилизатор се користи полиоксиетоксиловано рицинусово уље али код неких пацијената је забележена појава преосетљивости на овај солубилизатор. </a:t>
            </a:r>
          </a:p>
          <a:p>
            <a:pPr indent="457200" algn="just">
              <a:lnSpc>
                <a:spcPct val="150000"/>
              </a:lnSpc>
              <a:spcAft>
                <a:spcPts val="0"/>
              </a:spcAft>
            </a:pPr>
            <a:endParaRPr lang="ru-RU" sz="1800" dirty="0">
              <a:latin typeface="Arial" pitchFamily="34" charset="0"/>
              <a:ea typeface="Times New Roman"/>
              <a:cs typeface="Arial" pitchFamily="34" charset="0"/>
            </a:endParaRPr>
          </a:p>
          <a:p>
            <a:pPr indent="457200" algn="just">
              <a:lnSpc>
                <a:spcPct val="150000"/>
              </a:lnSpc>
              <a:spcAft>
                <a:spcPts val="0"/>
              </a:spcAft>
            </a:pPr>
            <a:r>
              <a:rPr lang="ru-RU" sz="1800" dirty="0">
                <a:latin typeface="Arial" pitchFamily="34" charset="0"/>
                <a:ea typeface="Times New Roman"/>
                <a:cs typeface="Arial" pitchFamily="34" charset="0"/>
              </a:rPr>
              <a:t>Као солубилизатор у примпреми интравенских анестетика користи такође полиоксиетоксиловано рицинусово уље (</a:t>
            </a:r>
            <a:r>
              <a:rPr lang="en-US" sz="1800" dirty="0" err="1">
                <a:latin typeface="Arial" pitchFamily="34" charset="0"/>
                <a:ea typeface="Times New Roman"/>
                <a:cs typeface="Arial" pitchFamily="34" charset="0"/>
              </a:rPr>
              <a:t>Cremophor</a:t>
            </a:r>
            <a:r>
              <a:rPr lang="en-US" sz="1800" dirty="0">
                <a:latin typeface="Arial" pitchFamily="34" charset="0"/>
                <a:ea typeface="Times New Roman"/>
                <a:cs typeface="Arial" pitchFamily="34" charset="0"/>
              </a:rPr>
              <a:t> EL</a:t>
            </a:r>
            <a:r>
              <a:rPr lang="ru-RU" sz="1800" dirty="0">
                <a:latin typeface="Arial" pitchFamily="34" charset="0"/>
                <a:ea typeface="Times New Roman"/>
                <a:cs typeface="Arial" pitchFamily="34" charset="0"/>
              </a:rPr>
              <a:t>). </a:t>
            </a:r>
            <a:endParaRPr lang="en-US" sz="1600" dirty="0">
              <a:latin typeface="Arial" pitchFamily="34" charset="0"/>
              <a:ea typeface="Calibri"/>
              <a:cs typeface="Arial" pitchFamily="34" charset="0"/>
            </a:endParaRPr>
          </a:p>
        </p:txBody>
      </p:sp>
    </p:spTree>
    <p:extLst>
      <p:ext uri="{BB962C8B-B14F-4D97-AF65-F5344CB8AC3E}">
        <p14:creationId xmlns:p14="http://schemas.microsoft.com/office/powerpoint/2010/main" val="14905210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5" y="340845"/>
            <a:ext cx="7992889" cy="5670897"/>
          </a:xfrm>
        </p:spPr>
        <p:txBody>
          <a:bodyPr>
            <a:normAutofit fontScale="92500" lnSpcReduction="20000"/>
          </a:bodyPr>
          <a:lstStyle/>
          <a:p>
            <a:pPr>
              <a:buNone/>
            </a:pPr>
            <a:endParaRPr lang="sr-Cyrl-RS" dirty="0">
              <a:latin typeface="Cambria" panose="02040503050406030204" pitchFamily="18" charset="0"/>
              <a:ea typeface="Cambria" panose="02040503050406030204" pitchFamily="18" charset="0"/>
            </a:endParaRPr>
          </a:p>
          <a:p>
            <a:pPr marL="64008" indent="0" algn="just">
              <a:buNone/>
            </a:pPr>
            <a:r>
              <a:rPr lang="sr-Cyrl-RS" sz="2400" dirty="0">
                <a:latin typeface="Arial" pitchFamily="34" charset="0"/>
                <a:cs typeface="Arial" pitchFamily="34" charset="0"/>
              </a:rPr>
              <a:t>Уколико се растварање честица посматра као процес дифузије растворених молекула лека са површине у раствор, претпоставља се да су честице чврсте супстанце обложене слојем засићеног раствора- дифузиони слој. </a:t>
            </a:r>
          </a:p>
          <a:p>
            <a:pPr marL="64008" indent="0">
              <a:buNone/>
            </a:pPr>
            <a:endParaRPr lang="sr-Cyrl-RS" sz="2400" dirty="0">
              <a:latin typeface="Arial" pitchFamily="34" charset="0"/>
              <a:cs typeface="Arial" pitchFamily="34" charset="0"/>
            </a:endParaRPr>
          </a:p>
          <a:p>
            <a:pPr marL="64008" indent="0">
              <a:buNone/>
            </a:pPr>
            <a:r>
              <a:rPr lang="sr-Cyrl-RS" sz="2400" dirty="0">
                <a:latin typeface="Arial" pitchFamily="34" charset="0"/>
                <a:cs typeface="Arial" pitchFamily="34" charset="0"/>
              </a:rPr>
              <a:t>Брзина растварња се може представити и помоћу </a:t>
            </a:r>
            <a:r>
              <a:rPr lang="sr-Latn-RS" sz="2400" dirty="0">
                <a:latin typeface="Arial" pitchFamily="34" charset="0"/>
                <a:cs typeface="Arial" pitchFamily="34" charset="0"/>
              </a:rPr>
              <a:t>Fick-</a:t>
            </a:r>
            <a:r>
              <a:rPr lang="sr-Cyrl-RS" sz="2400" dirty="0">
                <a:latin typeface="Arial" pitchFamily="34" charset="0"/>
                <a:cs typeface="Arial" pitchFamily="34" charset="0"/>
              </a:rPr>
              <a:t>овог закона дифузије</a:t>
            </a:r>
            <a:endParaRPr lang="en-US" sz="2400" dirty="0">
              <a:latin typeface="Arial" pitchFamily="34" charset="0"/>
              <a:cs typeface="Arial" pitchFamily="34" charset="0"/>
            </a:endParaRPr>
          </a:p>
          <a:p>
            <a:pPr marL="64008" indent="0">
              <a:buNone/>
            </a:pPr>
            <a:r>
              <a:rPr lang="sr-Cyrl-RS" sz="2400" dirty="0">
                <a:latin typeface="Arial" pitchFamily="34" charset="0"/>
                <a:cs typeface="Arial" pitchFamily="34" charset="0"/>
              </a:rPr>
              <a:t> </a:t>
            </a:r>
            <a:endParaRPr lang="en-US" sz="2400" dirty="0">
              <a:latin typeface="Arial" pitchFamily="34" charset="0"/>
              <a:cs typeface="Arial" pitchFamily="34" charset="0"/>
            </a:endParaRPr>
          </a:p>
          <a:p>
            <a:pPr marL="64008" indent="0" algn="ctr">
              <a:buNone/>
            </a:pPr>
            <a:r>
              <a:rPr lang="en-US" sz="2400" dirty="0" err="1">
                <a:solidFill>
                  <a:srgbClr val="FFFF00"/>
                </a:solidFill>
                <a:latin typeface="Arial" pitchFamily="34" charset="0"/>
                <a:cs typeface="Arial" pitchFamily="34" charset="0"/>
              </a:rPr>
              <a:t>dm</a:t>
            </a:r>
            <a:r>
              <a:rPr lang="en-US" sz="2400" dirty="0">
                <a:solidFill>
                  <a:srgbClr val="FFFF00"/>
                </a:solidFill>
                <a:latin typeface="Arial" pitchFamily="34" charset="0"/>
                <a:cs typeface="Arial" pitchFamily="34" charset="0"/>
              </a:rPr>
              <a:t>/</a:t>
            </a:r>
            <a:r>
              <a:rPr lang="en-US" sz="2400" dirty="0" err="1">
                <a:solidFill>
                  <a:srgbClr val="FFFF00"/>
                </a:solidFill>
                <a:latin typeface="Arial" pitchFamily="34" charset="0"/>
                <a:cs typeface="Arial" pitchFamily="34" charset="0"/>
              </a:rPr>
              <a:t>dt</a:t>
            </a:r>
            <a:r>
              <a:rPr lang="en-US" sz="2400" dirty="0">
                <a:solidFill>
                  <a:srgbClr val="FFFF00"/>
                </a:solidFill>
                <a:latin typeface="Arial" pitchFamily="34" charset="0"/>
                <a:cs typeface="Arial" pitchFamily="34" charset="0"/>
              </a:rPr>
              <a:t>= (D</a:t>
            </a:r>
            <a:r>
              <a:rPr lang="sr-Latn-RS" sz="2400" dirty="0">
                <a:solidFill>
                  <a:srgbClr val="FFFF00"/>
                </a:solidFill>
                <a:latin typeface="Arial" pitchFamily="34" charset="0"/>
                <a:cs typeface="Arial" pitchFamily="34" charset="0"/>
              </a:rPr>
              <a:t>S</a:t>
            </a:r>
            <a:r>
              <a:rPr lang="en-US" sz="2400" dirty="0">
                <a:solidFill>
                  <a:srgbClr val="FFFF00"/>
                </a:solidFill>
                <a:latin typeface="Arial" pitchFamily="34" charset="0"/>
                <a:cs typeface="Arial" pitchFamily="34" charset="0"/>
              </a:rPr>
              <a:t>/h)(Cs - Ct)</a:t>
            </a:r>
          </a:p>
          <a:p>
            <a:pPr marL="64008" indent="0">
              <a:buNone/>
            </a:pPr>
            <a:endParaRPr lang="en-US" sz="2400" dirty="0">
              <a:latin typeface="Arial" pitchFamily="34" charset="0"/>
              <a:cs typeface="Arial" pitchFamily="34" charset="0"/>
            </a:endParaRPr>
          </a:p>
          <a:p>
            <a:pPr marL="64008" indent="0">
              <a:buNone/>
            </a:pPr>
            <a:r>
              <a:rPr lang="en-US" sz="1900" dirty="0" err="1">
                <a:latin typeface="Arial" pitchFamily="34" charset="0"/>
                <a:cs typeface="Arial" pitchFamily="34" charset="0"/>
              </a:rPr>
              <a:t>dm</a:t>
            </a:r>
            <a:r>
              <a:rPr lang="en-US" sz="1900" dirty="0">
                <a:latin typeface="Arial" pitchFamily="34" charset="0"/>
                <a:cs typeface="Arial" pitchFamily="34" charset="0"/>
              </a:rPr>
              <a:t>/</a:t>
            </a:r>
            <a:r>
              <a:rPr lang="en-US" sz="1900" dirty="0" err="1">
                <a:latin typeface="Arial" pitchFamily="34" charset="0"/>
                <a:cs typeface="Arial" pitchFamily="34" charset="0"/>
              </a:rPr>
              <a:t>dt</a:t>
            </a:r>
            <a:r>
              <a:rPr lang="en-US" sz="1900" dirty="0">
                <a:latin typeface="Arial" pitchFamily="34" charset="0"/>
                <a:cs typeface="Arial" pitchFamily="34" charset="0"/>
              </a:rPr>
              <a:t>- </a:t>
            </a:r>
            <a:r>
              <a:rPr lang="en-US" sz="1900" dirty="0" err="1">
                <a:latin typeface="Arial" pitchFamily="34" charset="0"/>
                <a:cs typeface="Arial" pitchFamily="34" charset="0"/>
              </a:rPr>
              <a:t>брзина</a:t>
            </a:r>
            <a:r>
              <a:rPr lang="en-US" sz="1900" dirty="0">
                <a:latin typeface="Arial" pitchFamily="34" charset="0"/>
                <a:cs typeface="Arial" pitchFamily="34" charset="0"/>
              </a:rPr>
              <a:t> </a:t>
            </a:r>
            <a:r>
              <a:rPr lang="en-US" sz="1900" dirty="0" err="1">
                <a:latin typeface="Arial" pitchFamily="34" charset="0"/>
                <a:cs typeface="Arial" pitchFamily="34" charset="0"/>
              </a:rPr>
              <a:t>растварања</a:t>
            </a:r>
            <a:r>
              <a:rPr lang="en-US" sz="1900" dirty="0">
                <a:latin typeface="Arial" pitchFamily="34" charset="0"/>
                <a:cs typeface="Arial" pitchFamily="34" charset="0"/>
              </a:rPr>
              <a:t>, </a:t>
            </a:r>
            <a:endParaRPr lang="sr-Cyrl-RS" sz="1900" dirty="0">
              <a:latin typeface="Arial" pitchFamily="34" charset="0"/>
              <a:cs typeface="Arial" pitchFamily="34" charset="0"/>
            </a:endParaRPr>
          </a:p>
          <a:p>
            <a:pPr marL="64008" indent="0">
              <a:buNone/>
            </a:pPr>
            <a:r>
              <a:rPr lang="en-US" sz="1900" dirty="0">
                <a:latin typeface="Arial" pitchFamily="34" charset="0"/>
                <a:cs typeface="Arial" pitchFamily="34" charset="0"/>
              </a:rPr>
              <a:t>D- </a:t>
            </a:r>
            <a:r>
              <a:rPr lang="en-US" sz="1900" dirty="0" err="1">
                <a:latin typeface="Arial" pitchFamily="34" charset="0"/>
                <a:cs typeface="Arial" pitchFamily="34" charset="0"/>
              </a:rPr>
              <a:t>дифузиони</a:t>
            </a:r>
            <a:r>
              <a:rPr lang="en-US" sz="1900" dirty="0">
                <a:latin typeface="Arial" pitchFamily="34" charset="0"/>
                <a:cs typeface="Arial" pitchFamily="34" charset="0"/>
              </a:rPr>
              <a:t> </a:t>
            </a:r>
            <a:r>
              <a:rPr lang="en-US" sz="1900" dirty="0" err="1">
                <a:latin typeface="Arial" pitchFamily="34" charset="0"/>
                <a:cs typeface="Arial" pitchFamily="34" charset="0"/>
              </a:rPr>
              <a:t>коефицијент</a:t>
            </a:r>
            <a:r>
              <a:rPr lang="en-US" sz="1900" dirty="0">
                <a:latin typeface="Arial" pitchFamily="34" charset="0"/>
                <a:cs typeface="Arial" pitchFamily="34" charset="0"/>
              </a:rPr>
              <a:t>, </a:t>
            </a:r>
            <a:endParaRPr lang="sr-Cyrl-RS" sz="1900" dirty="0">
              <a:latin typeface="Arial" pitchFamily="34" charset="0"/>
              <a:cs typeface="Arial" pitchFamily="34" charset="0"/>
            </a:endParaRPr>
          </a:p>
          <a:p>
            <a:pPr marL="64008" indent="0">
              <a:buNone/>
            </a:pPr>
            <a:r>
              <a:rPr lang="en-US" sz="1900" dirty="0">
                <a:latin typeface="Arial" pitchFamily="34" charset="0"/>
                <a:cs typeface="Arial" pitchFamily="34" charset="0"/>
              </a:rPr>
              <a:t>S- </a:t>
            </a:r>
            <a:r>
              <a:rPr lang="en-US" sz="1900" dirty="0" err="1">
                <a:latin typeface="Arial" pitchFamily="34" charset="0"/>
                <a:cs typeface="Arial" pitchFamily="34" charset="0"/>
              </a:rPr>
              <a:t>ефективна</a:t>
            </a:r>
            <a:r>
              <a:rPr lang="en-US" sz="1900" dirty="0">
                <a:latin typeface="Arial" pitchFamily="34" charset="0"/>
                <a:cs typeface="Arial" pitchFamily="34" charset="0"/>
              </a:rPr>
              <a:t> </a:t>
            </a:r>
            <a:r>
              <a:rPr lang="en-US" sz="1900" dirty="0" err="1">
                <a:latin typeface="Arial" pitchFamily="34" charset="0"/>
                <a:cs typeface="Arial" pitchFamily="34" charset="0"/>
              </a:rPr>
              <a:t>повр</a:t>
            </a:r>
            <a:r>
              <a:rPr lang="sr-Cyrl-RS" sz="1900" dirty="0">
                <a:latin typeface="Arial" pitchFamily="34" charset="0"/>
                <a:cs typeface="Arial" pitchFamily="34" charset="0"/>
              </a:rPr>
              <a:t>ш</a:t>
            </a:r>
            <a:r>
              <a:rPr lang="en-US" sz="1900" dirty="0" err="1">
                <a:latin typeface="Arial" pitchFamily="34" charset="0"/>
                <a:cs typeface="Arial" pitchFamily="34" charset="0"/>
              </a:rPr>
              <a:t>ина</a:t>
            </a:r>
            <a:r>
              <a:rPr lang="en-US" sz="1900" dirty="0">
                <a:latin typeface="Arial" pitchFamily="34" charset="0"/>
                <a:cs typeface="Arial" pitchFamily="34" charset="0"/>
              </a:rPr>
              <a:t> </a:t>
            </a:r>
            <a:r>
              <a:rPr lang="en-US" sz="1900" dirty="0" err="1">
                <a:latin typeface="Arial" pitchFamily="34" charset="0"/>
                <a:cs typeface="Arial" pitchFamily="34" charset="0"/>
              </a:rPr>
              <a:t>честица</a:t>
            </a:r>
            <a:r>
              <a:rPr lang="en-US" sz="1900" dirty="0">
                <a:latin typeface="Arial" pitchFamily="34" charset="0"/>
                <a:cs typeface="Arial" pitchFamily="34" charset="0"/>
              </a:rPr>
              <a:t> у </a:t>
            </a:r>
            <a:r>
              <a:rPr lang="en-US" sz="1900" dirty="0" err="1">
                <a:latin typeface="Arial" pitchFamily="34" charset="0"/>
                <a:cs typeface="Arial" pitchFamily="34" charset="0"/>
              </a:rPr>
              <a:t>контакту</a:t>
            </a:r>
            <a:r>
              <a:rPr lang="en-US" sz="1900" dirty="0">
                <a:latin typeface="Arial" pitchFamily="34" charset="0"/>
                <a:cs typeface="Arial" pitchFamily="34" charset="0"/>
              </a:rPr>
              <a:t> </a:t>
            </a:r>
            <a:r>
              <a:rPr lang="en-US" sz="1900" dirty="0" err="1">
                <a:latin typeface="Arial" pitchFamily="34" charset="0"/>
                <a:cs typeface="Arial" pitchFamily="34" charset="0"/>
              </a:rPr>
              <a:t>са</a:t>
            </a:r>
            <a:r>
              <a:rPr lang="en-US" sz="1900" dirty="0">
                <a:latin typeface="Arial" pitchFamily="34" charset="0"/>
                <a:cs typeface="Arial" pitchFamily="34" charset="0"/>
              </a:rPr>
              <a:t> </a:t>
            </a:r>
            <a:r>
              <a:rPr lang="en-US" sz="1900" dirty="0" err="1">
                <a:latin typeface="Arial" pitchFamily="34" charset="0"/>
                <a:cs typeface="Arial" pitchFamily="34" charset="0"/>
              </a:rPr>
              <a:t>телесним</a:t>
            </a:r>
            <a:r>
              <a:rPr lang="en-US" sz="1900" dirty="0">
                <a:latin typeface="Arial" pitchFamily="34" charset="0"/>
                <a:cs typeface="Arial" pitchFamily="34" charset="0"/>
              </a:rPr>
              <a:t> </a:t>
            </a:r>
            <a:r>
              <a:rPr lang="en-US" sz="1900" dirty="0" err="1">
                <a:latin typeface="Arial" pitchFamily="34" charset="0"/>
                <a:cs typeface="Arial" pitchFamily="34" charset="0"/>
              </a:rPr>
              <a:t>течностима</a:t>
            </a:r>
            <a:r>
              <a:rPr lang="en-US" sz="1900" dirty="0">
                <a:latin typeface="Arial" pitchFamily="34" charset="0"/>
                <a:cs typeface="Arial" pitchFamily="34" charset="0"/>
              </a:rPr>
              <a:t>, </a:t>
            </a:r>
            <a:endParaRPr lang="sr-Cyrl-RS" sz="1900" dirty="0">
              <a:latin typeface="Arial" pitchFamily="34" charset="0"/>
              <a:cs typeface="Arial" pitchFamily="34" charset="0"/>
            </a:endParaRPr>
          </a:p>
          <a:p>
            <a:pPr marL="64008" indent="0">
              <a:buNone/>
            </a:pPr>
            <a:r>
              <a:rPr lang="en-US" sz="1900" dirty="0">
                <a:latin typeface="Arial" pitchFamily="34" charset="0"/>
                <a:cs typeface="Arial" pitchFamily="34" charset="0"/>
              </a:rPr>
              <a:t>h- </a:t>
            </a:r>
            <a:r>
              <a:rPr lang="en-US" sz="1900" dirty="0" err="1">
                <a:latin typeface="Arial" pitchFamily="34" charset="0"/>
                <a:cs typeface="Arial" pitchFamily="34" charset="0"/>
              </a:rPr>
              <a:t>дебљина</a:t>
            </a:r>
            <a:r>
              <a:rPr lang="en-US" sz="1900" dirty="0">
                <a:latin typeface="Arial" pitchFamily="34" charset="0"/>
                <a:cs typeface="Arial" pitchFamily="34" charset="0"/>
              </a:rPr>
              <a:t> </a:t>
            </a:r>
            <a:r>
              <a:rPr lang="sr-Cyrl-RS" sz="1900" dirty="0">
                <a:latin typeface="Arial" pitchFamily="34" charset="0"/>
                <a:cs typeface="Arial" pitchFamily="34" charset="0"/>
              </a:rPr>
              <a:t>дифузионог </a:t>
            </a:r>
            <a:r>
              <a:rPr lang="en-US" sz="1900" dirty="0" err="1">
                <a:latin typeface="Arial" pitchFamily="34" charset="0"/>
                <a:cs typeface="Arial" pitchFamily="34" charset="0"/>
              </a:rPr>
              <a:t>слоја</a:t>
            </a:r>
            <a:r>
              <a:rPr lang="en-US" sz="1900" dirty="0">
                <a:latin typeface="Arial" pitchFamily="34" charset="0"/>
                <a:cs typeface="Arial" pitchFamily="34" charset="0"/>
              </a:rPr>
              <a:t> </a:t>
            </a:r>
            <a:r>
              <a:rPr lang="sr-Cyrl-RS" sz="1900" dirty="0">
                <a:latin typeface="Arial" pitchFamily="34" charset="0"/>
                <a:cs typeface="Arial" pitchFamily="34" charset="0"/>
              </a:rPr>
              <a:t>око честица лека</a:t>
            </a:r>
            <a:r>
              <a:rPr lang="en-US" sz="1900" dirty="0">
                <a:latin typeface="Arial" pitchFamily="34" charset="0"/>
                <a:cs typeface="Arial" pitchFamily="34" charset="0"/>
              </a:rPr>
              <a:t>, </a:t>
            </a:r>
            <a:endParaRPr lang="sr-Cyrl-RS" sz="1900" dirty="0">
              <a:latin typeface="Arial" pitchFamily="34" charset="0"/>
              <a:cs typeface="Arial" pitchFamily="34" charset="0"/>
            </a:endParaRPr>
          </a:p>
          <a:p>
            <a:pPr marL="64008" indent="0">
              <a:buNone/>
            </a:pPr>
            <a:r>
              <a:rPr lang="en-US" sz="1900" dirty="0">
                <a:latin typeface="Arial" pitchFamily="34" charset="0"/>
                <a:cs typeface="Arial" pitchFamily="34" charset="0"/>
              </a:rPr>
              <a:t>Cs- </a:t>
            </a:r>
            <a:r>
              <a:rPr lang="en-US" sz="1900" dirty="0" err="1">
                <a:latin typeface="Arial" pitchFamily="34" charset="0"/>
                <a:cs typeface="Arial" pitchFamily="34" charset="0"/>
              </a:rPr>
              <a:t>концентрација</a:t>
            </a:r>
            <a:r>
              <a:rPr lang="en-US" sz="1900" dirty="0">
                <a:latin typeface="Arial" pitchFamily="34" charset="0"/>
                <a:cs typeface="Arial" pitchFamily="34" charset="0"/>
              </a:rPr>
              <a:t> </a:t>
            </a:r>
            <a:r>
              <a:rPr lang="en-US" sz="1900" dirty="0" err="1">
                <a:latin typeface="Arial" pitchFamily="34" charset="0"/>
                <a:cs typeface="Arial" pitchFamily="34" charset="0"/>
              </a:rPr>
              <a:t>засићења</a:t>
            </a:r>
            <a:r>
              <a:rPr lang="en-US" sz="1900" dirty="0">
                <a:latin typeface="Arial" pitchFamily="34" charset="0"/>
                <a:cs typeface="Arial" pitchFamily="34" charset="0"/>
              </a:rPr>
              <a:t> </a:t>
            </a:r>
            <a:r>
              <a:rPr lang="en-US" sz="1900" dirty="0" err="1">
                <a:latin typeface="Arial" pitchFamily="34" charset="0"/>
                <a:cs typeface="Arial" pitchFamily="34" charset="0"/>
              </a:rPr>
              <a:t>лека</a:t>
            </a:r>
            <a:r>
              <a:rPr lang="sr-Cyrl-RS" sz="1900" dirty="0">
                <a:latin typeface="Arial" pitchFamily="34" charset="0"/>
                <a:cs typeface="Arial" pitchFamily="34" charset="0"/>
              </a:rPr>
              <a:t>- у медијуму</a:t>
            </a:r>
            <a:r>
              <a:rPr lang="en-US" sz="1900" dirty="0">
                <a:latin typeface="Arial" pitchFamily="34" charset="0"/>
                <a:cs typeface="Arial" pitchFamily="34" charset="0"/>
              </a:rPr>
              <a:t>; </a:t>
            </a:r>
            <a:endParaRPr lang="sr-Cyrl-RS" sz="1900" dirty="0">
              <a:latin typeface="Arial" pitchFamily="34" charset="0"/>
              <a:cs typeface="Arial" pitchFamily="34" charset="0"/>
            </a:endParaRPr>
          </a:p>
          <a:p>
            <a:pPr marL="64008" indent="0">
              <a:buNone/>
            </a:pPr>
            <a:r>
              <a:rPr lang="en-US" sz="1900" dirty="0">
                <a:latin typeface="Arial" pitchFamily="34" charset="0"/>
                <a:cs typeface="Arial" pitchFamily="34" charset="0"/>
              </a:rPr>
              <a:t>Ct- </a:t>
            </a:r>
            <a:r>
              <a:rPr lang="en-US" sz="1900" dirty="0" err="1">
                <a:latin typeface="Arial" pitchFamily="34" charset="0"/>
                <a:cs typeface="Arial" pitchFamily="34" charset="0"/>
              </a:rPr>
              <a:t>концентрација</a:t>
            </a:r>
            <a:r>
              <a:rPr lang="en-US" sz="1900" dirty="0">
                <a:latin typeface="Arial" pitchFamily="34" charset="0"/>
                <a:cs typeface="Arial" pitchFamily="34" charset="0"/>
              </a:rPr>
              <a:t> </a:t>
            </a:r>
            <a:r>
              <a:rPr lang="en-US" sz="1900" dirty="0" err="1">
                <a:latin typeface="Arial" pitchFamily="34" charset="0"/>
                <a:cs typeface="Arial" pitchFamily="34" charset="0"/>
              </a:rPr>
              <a:t>раствореног</a:t>
            </a:r>
            <a:r>
              <a:rPr lang="en-US" sz="1900" dirty="0">
                <a:latin typeface="Arial" pitchFamily="34" charset="0"/>
                <a:cs typeface="Arial" pitchFamily="34" charset="0"/>
              </a:rPr>
              <a:t> </a:t>
            </a:r>
            <a:r>
              <a:rPr lang="en-US" sz="1900" dirty="0" err="1">
                <a:latin typeface="Arial" pitchFamily="34" charset="0"/>
                <a:cs typeface="Arial" pitchFamily="34" charset="0"/>
              </a:rPr>
              <a:t>лека</a:t>
            </a:r>
            <a:r>
              <a:rPr lang="en-US" sz="1900" dirty="0">
                <a:latin typeface="Arial" pitchFamily="34" charset="0"/>
                <a:cs typeface="Arial" pitchFamily="34" charset="0"/>
              </a:rPr>
              <a:t> у </a:t>
            </a:r>
            <a:r>
              <a:rPr lang="en-US" sz="1900" dirty="0" err="1">
                <a:latin typeface="Arial" pitchFamily="34" charset="0"/>
                <a:cs typeface="Arial" pitchFamily="34" charset="0"/>
              </a:rPr>
              <a:t>телесним</a:t>
            </a:r>
            <a:r>
              <a:rPr lang="en-US" sz="1900" dirty="0">
                <a:latin typeface="Arial" pitchFamily="34" charset="0"/>
                <a:cs typeface="Arial" pitchFamily="34" charset="0"/>
              </a:rPr>
              <a:t> </a:t>
            </a:r>
            <a:r>
              <a:rPr lang="en-US" sz="1900" dirty="0" err="1">
                <a:latin typeface="Arial" pitchFamily="34" charset="0"/>
                <a:cs typeface="Arial" pitchFamily="34" charset="0"/>
              </a:rPr>
              <a:t>течностима</a:t>
            </a:r>
            <a:r>
              <a:rPr lang="en-US" sz="1900" dirty="0">
                <a:latin typeface="Arial" pitchFamily="34" charset="0"/>
                <a:cs typeface="Arial" pitchFamily="34" charset="0"/>
              </a:rPr>
              <a:t> </a:t>
            </a:r>
            <a:r>
              <a:rPr lang="sr-Cyrl-RS" sz="1900" dirty="0">
                <a:latin typeface="Arial" pitchFamily="34" charset="0"/>
                <a:cs typeface="Arial" pitchFamily="34" charset="0"/>
              </a:rPr>
              <a:t>у времену </a:t>
            </a:r>
            <a:r>
              <a:rPr lang="en-US" sz="1900" dirty="0">
                <a:latin typeface="Arial" pitchFamily="34" charset="0"/>
                <a:cs typeface="Arial" pitchFamily="34" charset="0"/>
              </a:rPr>
              <a:t>t</a:t>
            </a:r>
          </a:p>
        </p:txBody>
      </p:sp>
    </p:spTree>
    <p:extLst>
      <p:ext uri="{BB962C8B-B14F-4D97-AF65-F5344CB8AC3E}">
        <p14:creationId xmlns:p14="http://schemas.microsoft.com/office/powerpoint/2010/main" val="4140280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5" y="340845"/>
            <a:ext cx="7922965" cy="6517155"/>
          </a:xfrm>
        </p:spPr>
        <p:txBody>
          <a:bodyPr>
            <a:normAutofit/>
          </a:bodyPr>
          <a:lstStyle/>
          <a:p>
            <a:r>
              <a:rPr lang="sr-Cyrl-RS" sz="2200" dirty="0">
                <a:latin typeface="Arial" pitchFamily="34" charset="0"/>
                <a:cs typeface="Arial" pitchFamily="34" charset="0"/>
              </a:rPr>
              <a:t>У оквиру једног система вредности дифузионог коефицијента и дебљине дифузионог слоја око честице константе, па се може однос  </a:t>
            </a:r>
            <a:r>
              <a:rPr lang="en-US" sz="2200" dirty="0">
                <a:latin typeface="Arial" pitchFamily="34" charset="0"/>
                <a:cs typeface="Arial" pitchFamily="34" charset="0"/>
              </a:rPr>
              <a:t>D/h</a:t>
            </a:r>
            <a:r>
              <a:rPr lang="sr-Cyrl-RS" sz="2200" dirty="0">
                <a:latin typeface="Arial" pitchFamily="34" charset="0"/>
                <a:cs typeface="Arial" pitchFamily="34" charset="0"/>
              </a:rPr>
              <a:t> приказати као константа </a:t>
            </a:r>
            <a:r>
              <a:rPr lang="sr-Latn-RS" sz="2200" dirty="0">
                <a:latin typeface="Arial" pitchFamily="34" charset="0"/>
                <a:cs typeface="Arial" pitchFamily="34" charset="0"/>
              </a:rPr>
              <a:t>k</a:t>
            </a:r>
            <a:r>
              <a:rPr lang="sr-Cyrl-RS" sz="2200" dirty="0">
                <a:latin typeface="Arial" pitchFamily="34" charset="0"/>
                <a:cs typeface="Arial" pitchFamily="34" charset="0"/>
              </a:rPr>
              <a:t>.</a:t>
            </a:r>
          </a:p>
          <a:p>
            <a:endParaRPr lang="sr-Cyrl-RS" sz="2200" dirty="0">
              <a:latin typeface="Arial" pitchFamily="34" charset="0"/>
              <a:cs typeface="Arial" pitchFamily="34" charset="0"/>
            </a:endParaRPr>
          </a:p>
          <a:p>
            <a:r>
              <a:rPr lang="sr-Cyrl-RS" sz="2200" dirty="0">
                <a:latin typeface="Arial" pitchFamily="34" charset="0"/>
                <a:cs typeface="Arial" pitchFamily="34" charset="0"/>
              </a:rPr>
              <a:t> Такође вредност концентрације засићења је много већа од концентрације у тренутку времена па се она може и занемарити. </a:t>
            </a:r>
          </a:p>
          <a:p>
            <a:endParaRPr lang="sr-Cyrl-RS" sz="2200" dirty="0">
              <a:latin typeface="Arial" pitchFamily="34" charset="0"/>
              <a:cs typeface="Arial" pitchFamily="34" charset="0"/>
            </a:endParaRPr>
          </a:p>
          <a:p>
            <a:pPr marL="64008" indent="0">
              <a:buNone/>
            </a:pPr>
            <a:r>
              <a:rPr lang="sr-Cyrl-RS" sz="2200" dirty="0">
                <a:latin typeface="Arial" pitchFamily="34" charset="0"/>
                <a:cs typeface="Arial" pitchFamily="34" charset="0"/>
              </a:rPr>
              <a:t> </a:t>
            </a:r>
            <a:endParaRPr lang="en-US" sz="2200" dirty="0">
              <a:latin typeface="Arial" pitchFamily="34" charset="0"/>
              <a:cs typeface="Arial" pitchFamily="34" charset="0"/>
            </a:endParaRPr>
          </a:p>
          <a:p>
            <a:pPr marL="64008" indent="0" algn="ctr">
              <a:buNone/>
            </a:pPr>
            <a:r>
              <a:rPr lang="en-US" sz="2700" dirty="0" err="1">
                <a:solidFill>
                  <a:srgbClr val="FFFF00"/>
                </a:solidFill>
                <a:latin typeface="Arial" pitchFamily="34" charset="0"/>
                <a:cs typeface="Arial" pitchFamily="34" charset="0"/>
              </a:rPr>
              <a:t>dm</a:t>
            </a:r>
            <a:r>
              <a:rPr lang="en-US" sz="2700" dirty="0">
                <a:solidFill>
                  <a:srgbClr val="FFFF00"/>
                </a:solidFill>
                <a:latin typeface="Arial" pitchFamily="34" charset="0"/>
                <a:cs typeface="Arial" pitchFamily="34" charset="0"/>
              </a:rPr>
              <a:t>/</a:t>
            </a:r>
            <a:r>
              <a:rPr lang="en-US" sz="2700" dirty="0" err="1">
                <a:solidFill>
                  <a:srgbClr val="FFFF00"/>
                </a:solidFill>
                <a:latin typeface="Arial" pitchFamily="34" charset="0"/>
                <a:cs typeface="Arial" pitchFamily="34" charset="0"/>
              </a:rPr>
              <a:t>dt</a:t>
            </a:r>
            <a:r>
              <a:rPr lang="en-US" sz="2700" dirty="0">
                <a:solidFill>
                  <a:srgbClr val="FFFF00"/>
                </a:solidFill>
                <a:latin typeface="Arial" pitchFamily="34" charset="0"/>
                <a:cs typeface="Arial" pitchFamily="34" charset="0"/>
              </a:rPr>
              <a:t>=</a:t>
            </a:r>
            <a:r>
              <a:rPr lang="sr-Latn-RS" sz="2700" dirty="0">
                <a:solidFill>
                  <a:srgbClr val="FFFF00"/>
                </a:solidFill>
                <a:latin typeface="Arial" pitchFamily="34" charset="0"/>
                <a:cs typeface="Arial" pitchFamily="34" charset="0"/>
              </a:rPr>
              <a:t>kS</a:t>
            </a:r>
            <a:r>
              <a:rPr lang="en-US" sz="2700" dirty="0">
                <a:solidFill>
                  <a:srgbClr val="FFFF00"/>
                </a:solidFill>
                <a:latin typeface="Arial" pitchFamily="34" charset="0"/>
                <a:cs typeface="Arial" pitchFamily="34" charset="0"/>
              </a:rPr>
              <a:t>Cs</a:t>
            </a:r>
          </a:p>
          <a:p>
            <a:pPr marL="64008" indent="0" algn="ctr">
              <a:buNone/>
            </a:pPr>
            <a:r>
              <a:rPr lang="sr-Cyrl-RS" sz="2400" dirty="0">
                <a:latin typeface="Arial" pitchFamily="34" charset="0"/>
                <a:cs typeface="Arial" pitchFamily="34" charset="0"/>
              </a:rPr>
              <a:t> </a:t>
            </a:r>
            <a:endParaRPr lang="en-US" sz="2400" dirty="0">
              <a:latin typeface="Arial" pitchFamily="34" charset="0"/>
              <a:cs typeface="Arial" pitchFamily="34" charset="0"/>
            </a:endParaRPr>
          </a:p>
          <a:p>
            <a:pPr>
              <a:buNone/>
            </a:pPr>
            <a:endParaRPr lang="sr-Cyrl-RS"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27247812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5" y="340845"/>
            <a:ext cx="8064897" cy="6517155"/>
          </a:xfrm>
        </p:spPr>
        <p:txBody>
          <a:bodyPr>
            <a:normAutofit/>
          </a:bodyPr>
          <a:lstStyle/>
          <a:p>
            <a:endParaRPr lang="sr-Cyrl-RS" sz="2200" dirty="0">
              <a:latin typeface="Arial" pitchFamily="34" charset="0"/>
              <a:cs typeface="Arial" pitchFamily="34" charset="0"/>
            </a:endParaRPr>
          </a:p>
          <a:p>
            <a:pPr marL="64008" indent="0" algn="ctr">
              <a:buNone/>
            </a:pPr>
            <a:r>
              <a:rPr lang="en-US" sz="2700" dirty="0" err="1">
                <a:solidFill>
                  <a:srgbClr val="FFFF00"/>
                </a:solidFill>
                <a:latin typeface="Arial" pitchFamily="34" charset="0"/>
                <a:cs typeface="Arial" pitchFamily="34" charset="0"/>
              </a:rPr>
              <a:t>dm</a:t>
            </a:r>
            <a:r>
              <a:rPr lang="en-US" sz="2700" dirty="0">
                <a:solidFill>
                  <a:srgbClr val="FFFF00"/>
                </a:solidFill>
                <a:latin typeface="Arial" pitchFamily="34" charset="0"/>
                <a:cs typeface="Arial" pitchFamily="34" charset="0"/>
              </a:rPr>
              <a:t>/</a:t>
            </a:r>
            <a:r>
              <a:rPr lang="en-US" sz="2700" dirty="0" err="1">
                <a:solidFill>
                  <a:srgbClr val="FFFF00"/>
                </a:solidFill>
                <a:latin typeface="Arial" pitchFamily="34" charset="0"/>
                <a:cs typeface="Arial" pitchFamily="34" charset="0"/>
              </a:rPr>
              <a:t>dt</a:t>
            </a:r>
            <a:r>
              <a:rPr lang="en-US" sz="2700" dirty="0">
                <a:solidFill>
                  <a:srgbClr val="FFFF00"/>
                </a:solidFill>
                <a:latin typeface="Arial" pitchFamily="34" charset="0"/>
                <a:cs typeface="Arial" pitchFamily="34" charset="0"/>
              </a:rPr>
              <a:t>=</a:t>
            </a:r>
            <a:r>
              <a:rPr lang="sr-Latn-RS" sz="2700" dirty="0">
                <a:solidFill>
                  <a:srgbClr val="FFFF00"/>
                </a:solidFill>
                <a:latin typeface="Arial" pitchFamily="34" charset="0"/>
                <a:cs typeface="Arial" pitchFamily="34" charset="0"/>
              </a:rPr>
              <a:t>kS</a:t>
            </a:r>
            <a:r>
              <a:rPr lang="en-US" sz="2700" dirty="0">
                <a:solidFill>
                  <a:srgbClr val="FFFF00"/>
                </a:solidFill>
                <a:latin typeface="Arial" pitchFamily="34" charset="0"/>
                <a:cs typeface="Arial" pitchFamily="34" charset="0"/>
              </a:rPr>
              <a:t>Cs</a:t>
            </a:r>
            <a:endParaRPr lang="sr-Cyrl-RS" sz="2700" dirty="0">
              <a:solidFill>
                <a:srgbClr val="FFFF00"/>
              </a:solidFill>
              <a:latin typeface="Arial" pitchFamily="34" charset="0"/>
              <a:cs typeface="Arial" pitchFamily="34" charset="0"/>
            </a:endParaRPr>
          </a:p>
          <a:p>
            <a:pPr marL="64008" indent="0" algn="ctr">
              <a:buNone/>
            </a:pPr>
            <a:endParaRPr lang="sr-Cyrl-RS" sz="2700" dirty="0">
              <a:solidFill>
                <a:srgbClr val="FFFF00"/>
              </a:solidFill>
              <a:latin typeface="Arial" pitchFamily="34" charset="0"/>
              <a:cs typeface="Arial" pitchFamily="34" charset="0"/>
            </a:endParaRPr>
          </a:p>
          <a:p>
            <a:r>
              <a:rPr lang="sr-Cyrl-RS" sz="2200" dirty="0">
                <a:latin typeface="Arial" pitchFamily="34" charset="0"/>
                <a:cs typeface="Arial" pitchFamily="34" charset="0"/>
              </a:rPr>
              <a:t>Смањење вискозитета растварача доводе до повећање коефицијента дифузије</a:t>
            </a:r>
          </a:p>
          <a:p>
            <a:r>
              <a:rPr lang="sr-Cyrl-RS" sz="2200" dirty="0">
                <a:latin typeface="Arial" pitchFamily="34" charset="0"/>
                <a:cs typeface="Arial" pitchFamily="34" charset="0"/>
              </a:rPr>
              <a:t>Брзина мућкања током растварања може смањити слој око честица- </a:t>
            </a:r>
            <a:r>
              <a:rPr lang="en-US" sz="2200" dirty="0">
                <a:latin typeface="Arial" pitchFamily="34" charset="0"/>
                <a:cs typeface="Arial" pitchFamily="34" charset="0"/>
              </a:rPr>
              <a:t>h</a:t>
            </a:r>
            <a:r>
              <a:rPr lang="sr-Cyrl-RS" sz="2200" dirty="0">
                <a:latin typeface="Arial" pitchFamily="34" charset="0"/>
                <a:cs typeface="Arial" pitchFamily="34" charset="0"/>
              </a:rPr>
              <a:t>. </a:t>
            </a:r>
          </a:p>
          <a:p>
            <a:endParaRPr lang="sr-Cyrl-RS" sz="2200" dirty="0">
              <a:latin typeface="Arial" pitchFamily="34" charset="0"/>
              <a:cs typeface="Arial" pitchFamily="34" charset="0"/>
            </a:endParaRPr>
          </a:p>
          <a:p>
            <a:pPr marL="64008" indent="0">
              <a:buNone/>
            </a:pPr>
            <a:r>
              <a:rPr lang="sr-Cyrl-RS" sz="2200" dirty="0">
                <a:latin typeface="Arial" pitchFamily="34" charset="0"/>
                <a:cs typeface="Arial" pitchFamily="34" charset="0"/>
              </a:rPr>
              <a:t> Т</a:t>
            </a:r>
            <a:r>
              <a:rPr lang="en-US" sz="2200" dirty="0" err="1">
                <a:latin typeface="Arial" pitchFamily="34" charset="0"/>
                <a:cs typeface="Arial" pitchFamily="34" charset="0"/>
              </a:rPr>
              <a:t>ехнолошке</a:t>
            </a:r>
            <a:r>
              <a:rPr lang="en-US" sz="2200" dirty="0">
                <a:latin typeface="Arial" pitchFamily="34" charset="0"/>
                <a:cs typeface="Arial" pitchFamily="34" charset="0"/>
              </a:rPr>
              <a:t> </a:t>
            </a:r>
            <a:r>
              <a:rPr lang="en-US" sz="2200" dirty="0" err="1">
                <a:latin typeface="Arial" pitchFamily="34" charset="0"/>
                <a:cs typeface="Arial" pitchFamily="34" charset="0"/>
              </a:rPr>
              <a:t>могућности</a:t>
            </a:r>
            <a:r>
              <a:rPr lang="en-US" sz="2200" dirty="0">
                <a:latin typeface="Arial" pitchFamily="34" charset="0"/>
                <a:cs typeface="Arial" pitchFamily="34" charset="0"/>
              </a:rPr>
              <a:t> у </a:t>
            </a:r>
            <a:r>
              <a:rPr lang="en-US" sz="2200" dirty="0" err="1">
                <a:latin typeface="Arial" pitchFamily="34" charset="0"/>
                <a:cs typeface="Arial" pitchFamily="34" charset="0"/>
              </a:rPr>
              <a:t>формулацији</a:t>
            </a:r>
            <a:r>
              <a:rPr lang="en-US" sz="2200" dirty="0">
                <a:latin typeface="Arial" pitchFamily="34" charset="0"/>
                <a:cs typeface="Arial" pitchFamily="34" charset="0"/>
              </a:rPr>
              <a:t>:</a:t>
            </a:r>
            <a:endParaRPr lang="sr-Cyrl-RS" sz="2200" dirty="0">
              <a:latin typeface="Arial" pitchFamily="34" charset="0"/>
              <a:cs typeface="Arial" pitchFamily="34" charset="0"/>
            </a:endParaRPr>
          </a:p>
          <a:p>
            <a:pPr>
              <a:buFont typeface="Wingdings" pitchFamily="2" charset="2"/>
              <a:buChar char="v"/>
            </a:pPr>
            <a:r>
              <a:rPr lang="en-US" sz="2200" dirty="0">
                <a:latin typeface="Arial" pitchFamily="34" charset="0"/>
                <a:cs typeface="Arial" pitchFamily="34" charset="0"/>
              </a:rPr>
              <a:t> </a:t>
            </a:r>
            <a:r>
              <a:rPr lang="en-US" sz="2200" dirty="0" err="1">
                <a:latin typeface="Arial" pitchFamily="34" charset="0"/>
                <a:cs typeface="Arial" pitchFamily="34" charset="0"/>
              </a:rPr>
              <a:t>повећање</a:t>
            </a:r>
            <a:r>
              <a:rPr lang="en-US" sz="2200" dirty="0">
                <a:latin typeface="Arial" pitchFamily="34" charset="0"/>
                <a:cs typeface="Arial" pitchFamily="34" charset="0"/>
              </a:rPr>
              <a:t> </a:t>
            </a:r>
            <a:r>
              <a:rPr lang="sr-Cyrl-RS" sz="2200" dirty="0">
                <a:latin typeface="Arial" pitchFamily="34" charset="0"/>
                <a:cs typeface="Arial" pitchFamily="34" charset="0"/>
              </a:rPr>
              <a:t>концентрације засићења (нпр променом </a:t>
            </a:r>
            <a:r>
              <a:rPr lang="sr-Latn-RS" sz="2200" dirty="0">
                <a:latin typeface="Arial" pitchFamily="34" charset="0"/>
                <a:cs typeface="Arial" pitchFamily="34" charset="0"/>
              </a:rPr>
              <a:t>pH)</a:t>
            </a:r>
            <a:r>
              <a:rPr lang="en-US" sz="2200" dirty="0">
                <a:latin typeface="Arial" pitchFamily="34" charset="0"/>
                <a:cs typeface="Arial" pitchFamily="34" charset="0"/>
              </a:rPr>
              <a:t> </a:t>
            </a:r>
            <a:endParaRPr lang="sr-Cyrl-RS" sz="2200" dirty="0">
              <a:latin typeface="Arial" pitchFamily="34" charset="0"/>
              <a:cs typeface="Arial" pitchFamily="34" charset="0"/>
            </a:endParaRPr>
          </a:p>
          <a:p>
            <a:pPr>
              <a:buFont typeface="Wingdings" pitchFamily="2" charset="2"/>
              <a:buChar char="v"/>
            </a:pPr>
            <a:r>
              <a:rPr lang="sr-Cyrl-RS" sz="2200" dirty="0">
                <a:latin typeface="Arial" pitchFamily="34" charset="0"/>
                <a:cs typeface="Arial" pitchFamily="34" charset="0"/>
              </a:rPr>
              <a:t> </a:t>
            </a:r>
            <a:r>
              <a:rPr lang="en-US" sz="2200" dirty="0" err="1">
                <a:latin typeface="Arial" pitchFamily="34" charset="0"/>
                <a:cs typeface="Arial" pitchFamily="34" charset="0"/>
              </a:rPr>
              <a:t>повећање</a:t>
            </a:r>
            <a:r>
              <a:rPr lang="en-US" sz="2200" dirty="0">
                <a:latin typeface="Arial" pitchFamily="34" charset="0"/>
                <a:cs typeface="Arial" pitchFamily="34" charset="0"/>
              </a:rPr>
              <a:t> </a:t>
            </a:r>
            <a:r>
              <a:rPr lang="en-US" sz="2200" dirty="0" err="1">
                <a:latin typeface="Arial" pitchFamily="34" charset="0"/>
                <a:cs typeface="Arial" pitchFamily="34" charset="0"/>
              </a:rPr>
              <a:t>ефективне</a:t>
            </a:r>
            <a:r>
              <a:rPr lang="en-US" sz="2200" dirty="0">
                <a:latin typeface="Arial" pitchFamily="34" charset="0"/>
                <a:cs typeface="Arial" pitchFamily="34" charset="0"/>
              </a:rPr>
              <a:t> </a:t>
            </a:r>
            <a:r>
              <a:rPr lang="en-US" sz="2200" dirty="0" err="1">
                <a:latin typeface="Arial" pitchFamily="34" charset="0"/>
                <a:cs typeface="Arial" pitchFamily="34" charset="0"/>
              </a:rPr>
              <a:t>површине</a:t>
            </a:r>
            <a:r>
              <a:rPr lang="en-US" sz="2200" dirty="0">
                <a:latin typeface="Arial" pitchFamily="34" charset="0"/>
                <a:cs typeface="Arial" pitchFamily="34" charset="0"/>
              </a:rPr>
              <a:t> </a:t>
            </a:r>
            <a:r>
              <a:rPr lang="en-US" sz="2200" dirty="0" err="1">
                <a:latin typeface="Arial" pitchFamily="34" charset="0"/>
                <a:cs typeface="Arial" pitchFamily="34" charset="0"/>
              </a:rPr>
              <a:t>лек</a:t>
            </a:r>
            <a:r>
              <a:rPr lang="sr-Cyrl-RS" sz="2200" dirty="0">
                <a:latin typeface="Arial" pitchFamily="34" charset="0"/>
                <a:cs typeface="Arial" pitchFamily="34" charset="0"/>
              </a:rPr>
              <a:t>а</a:t>
            </a:r>
          </a:p>
          <a:p>
            <a:pPr marL="64008" indent="0">
              <a:buNone/>
            </a:pPr>
            <a:endParaRPr lang="sr-Cyrl-RS" sz="2400" dirty="0">
              <a:latin typeface="Arial" pitchFamily="34" charset="0"/>
              <a:cs typeface="Arial" pitchFamily="34" charset="0"/>
            </a:endParaRPr>
          </a:p>
          <a:p>
            <a:endParaRPr lang="en-US" sz="2400" dirty="0"/>
          </a:p>
          <a:p>
            <a:pPr marL="64008" indent="0" algn="ctr">
              <a:buNone/>
            </a:pPr>
            <a:r>
              <a:rPr lang="sr-Cyrl-RS" sz="2400" dirty="0">
                <a:latin typeface="Arial" pitchFamily="34" charset="0"/>
                <a:cs typeface="Arial" pitchFamily="34" charset="0"/>
              </a:rPr>
              <a:t> </a:t>
            </a:r>
            <a:endParaRPr lang="en-US" sz="2400" dirty="0">
              <a:latin typeface="Arial" pitchFamily="34" charset="0"/>
              <a:cs typeface="Arial" pitchFamily="34" charset="0"/>
            </a:endParaRPr>
          </a:p>
          <a:p>
            <a:pPr>
              <a:buNone/>
            </a:pPr>
            <a:endParaRPr lang="sr-Cyrl-RS"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35377949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5" y="340845"/>
            <a:ext cx="8064897" cy="6517155"/>
          </a:xfrm>
        </p:spPr>
        <p:txBody>
          <a:bodyPr>
            <a:normAutofit lnSpcReduction="10000"/>
          </a:bodyPr>
          <a:lstStyle/>
          <a:p>
            <a:endParaRPr lang="sr-Cyrl-RS" sz="2200" dirty="0">
              <a:latin typeface="Arial" pitchFamily="34" charset="0"/>
              <a:cs typeface="Arial" pitchFamily="34" charset="0"/>
            </a:endParaRPr>
          </a:p>
          <a:p>
            <a:pPr marL="64008" indent="0">
              <a:buNone/>
            </a:pPr>
            <a:r>
              <a:rPr lang="sr-Cyrl-RS" sz="2200" dirty="0">
                <a:solidFill>
                  <a:schemeClr val="accent3">
                    <a:lumMod val="40000"/>
                    <a:lumOff val="60000"/>
                  </a:schemeClr>
                </a:solidFill>
                <a:latin typeface="Arial" pitchFamily="34" charset="0"/>
                <a:ea typeface="Cambria" pitchFamily="18" charset="0"/>
                <a:cs typeface="Arial" pitchFamily="34" charset="0"/>
              </a:rPr>
              <a:t>Температура</a:t>
            </a:r>
          </a:p>
          <a:p>
            <a:pPr marL="64008" indent="0">
              <a:buNone/>
            </a:pPr>
            <a:endParaRPr lang="sr-Cyrl-RS" sz="2200" dirty="0">
              <a:latin typeface="Arial" pitchFamily="34" charset="0"/>
              <a:ea typeface="Cambria" pitchFamily="18" charset="0"/>
              <a:cs typeface="Arial" pitchFamily="34" charset="0"/>
            </a:endParaRPr>
          </a:p>
          <a:p>
            <a:pPr marL="64008" indent="0">
              <a:buNone/>
            </a:pPr>
            <a:r>
              <a:rPr lang="sr-Cyrl-RS" sz="2200" dirty="0">
                <a:latin typeface="Arial" pitchFamily="34" charset="0"/>
                <a:ea typeface="Cambria" pitchFamily="18" charset="0"/>
                <a:cs typeface="Arial" pitchFamily="34" charset="0"/>
              </a:rPr>
              <a:t>Ефекат температуре зависи од тога да ли је процес растварања лека ендотерман или егзотерман</a:t>
            </a:r>
          </a:p>
          <a:p>
            <a:pPr marL="64008" indent="0">
              <a:buNone/>
            </a:pPr>
            <a:endParaRPr lang="sr-Cyrl-RS" sz="2200" dirty="0">
              <a:latin typeface="Arial" pitchFamily="34" charset="0"/>
              <a:ea typeface="Cambria" pitchFamily="18" charset="0"/>
              <a:cs typeface="Arial" pitchFamily="34" charset="0"/>
            </a:endParaRPr>
          </a:p>
          <a:p>
            <a:pPr marL="64008" indent="0">
              <a:buNone/>
            </a:pPr>
            <a:r>
              <a:rPr lang="sr-Cyrl-RS" sz="2200" dirty="0">
                <a:latin typeface="Arial" pitchFamily="34" charset="0"/>
                <a:ea typeface="Cambria" pitchFamily="18" charset="0"/>
                <a:cs typeface="Arial" pitchFamily="34" charset="0"/>
              </a:rPr>
              <a:t>Код ендотермних прцеса се апсорбује топлота, док се код егзотермних ослобађа топлота (калцијум хидроксид, калцијум сулфат)</a:t>
            </a:r>
          </a:p>
          <a:p>
            <a:pPr marL="64008" indent="0">
              <a:buNone/>
            </a:pPr>
            <a:endParaRPr lang="sr-Cyrl-RS" sz="2200" dirty="0">
              <a:latin typeface="Arial" pitchFamily="34" charset="0"/>
              <a:ea typeface="Cambria" pitchFamily="18" charset="0"/>
              <a:cs typeface="Arial" pitchFamily="34" charset="0"/>
            </a:endParaRPr>
          </a:p>
          <a:p>
            <a:pPr marL="64008" indent="0">
              <a:buNone/>
            </a:pPr>
            <a:r>
              <a:rPr lang="sr-Cyrl-RS" sz="2200" dirty="0">
                <a:latin typeface="Arial" pitchFamily="34" charset="0"/>
                <a:ea typeface="Cambria" pitchFamily="18" charset="0"/>
                <a:cs typeface="Arial" pitchFamily="34" charset="0"/>
              </a:rPr>
              <a:t>Повећање температуре повећава растворљивост уколико је процес растварања ендотерман и смањује растворљивост уколико је процес растварња егзотерман</a:t>
            </a:r>
          </a:p>
          <a:p>
            <a:pPr marL="64008" indent="0">
              <a:buNone/>
            </a:pPr>
            <a:endParaRPr lang="sr-Cyrl-RS" sz="2400" dirty="0"/>
          </a:p>
          <a:p>
            <a:pPr marL="64008" indent="0">
              <a:buNone/>
            </a:pPr>
            <a:endParaRPr lang="sr-Cyrl-RS" sz="2400" dirty="0"/>
          </a:p>
          <a:p>
            <a:pPr marL="64008" indent="0">
              <a:buNone/>
            </a:pPr>
            <a:endParaRPr lang="sr-Cyrl-RS" sz="2400" dirty="0">
              <a:latin typeface="Arial" pitchFamily="34" charset="0"/>
              <a:cs typeface="Arial" pitchFamily="34" charset="0"/>
            </a:endParaRPr>
          </a:p>
          <a:p>
            <a:endParaRPr lang="en-US" sz="2400" dirty="0"/>
          </a:p>
          <a:p>
            <a:pPr marL="64008" indent="0" algn="ctr">
              <a:buNone/>
            </a:pPr>
            <a:r>
              <a:rPr lang="sr-Cyrl-RS" sz="2400" dirty="0">
                <a:latin typeface="Arial" pitchFamily="34" charset="0"/>
                <a:cs typeface="Arial" pitchFamily="34" charset="0"/>
              </a:rPr>
              <a:t> </a:t>
            </a:r>
            <a:endParaRPr lang="en-US" sz="2400" dirty="0">
              <a:latin typeface="Arial" pitchFamily="34" charset="0"/>
              <a:cs typeface="Arial" pitchFamily="34" charset="0"/>
            </a:endParaRPr>
          </a:p>
          <a:p>
            <a:pPr>
              <a:buNone/>
            </a:pPr>
            <a:endParaRPr lang="sr-Cyrl-RS"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61064968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extLst mod="1"/>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19963</TotalTime>
  <Words>3542</Words>
  <Application>Microsoft Office PowerPoint</Application>
  <PresentationFormat>On-screen Show (4:3)</PresentationFormat>
  <Paragraphs>499</Paragraphs>
  <Slides>56</Slides>
  <Notes>2</Notes>
  <HiddenSlides>0</HiddenSlides>
  <MMClips>0</MMClips>
  <ScaleCrop>false</ScaleCrop>
  <HeadingPairs>
    <vt:vector size="8" baseType="variant">
      <vt:variant>
        <vt:lpstr>Fonts Used</vt:lpstr>
      </vt:variant>
      <vt:variant>
        <vt:i4>8</vt:i4>
      </vt:variant>
      <vt:variant>
        <vt:lpstr>Theme</vt:lpstr>
      </vt:variant>
      <vt:variant>
        <vt:i4>1</vt:i4>
      </vt:variant>
      <vt:variant>
        <vt:lpstr>Embedded OLE Servers</vt:lpstr>
      </vt:variant>
      <vt:variant>
        <vt:i4>1</vt:i4>
      </vt:variant>
      <vt:variant>
        <vt:lpstr>Slide Titles</vt:lpstr>
      </vt:variant>
      <vt:variant>
        <vt:i4>56</vt:i4>
      </vt:variant>
    </vt:vector>
  </HeadingPairs>
  <TitlesOfParts>
    <vt:vector size="66" baseType="lpstr">
      <vt:lpstr>Arial</vt:lpstr>
      <vt:lpstr>Calibri</vt:lpstr>
      <vt:lpstr>Cambria</vt:lpstr>
      <vt:lpstr>Century Gothic</vt:lpstr>
      <vt:lpstr>Times New Roman</vt:lpstr>
      <vt:lpstr>Verdana</vt:lpstr>
      <vt:lpstr>Wingdings</vt:lpstr>
      <vt:lpstr>Wingdings 2</vt:lpstr>
      <vt:lpstr>Verve</vt:lpstr>
      <vt:lpstr>CS ChemDraw Drawing</vt:lpstr>
      <vt:lpstr>Универзитет у Крагујевцу Факултет медицинских наука</vt:lpstr>
      <vt:lpstr>PowerPoint Presentation</vt:lpstr>
      <vt:lpstr>Физичко-хемијски фактори</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Утицај pH вредности растварача на степен јонизације лекова је дефинисан Henderson- Hasselback-овом једначином:  </vt:lpstr>
      <vt:lpstr>PowerPoint Presentation</vt:lpstr>
      <vt:lpstr>pH у различитим деловима организма </vt:lpstr>
      <vt:lpstr>PowerPoint Presentation</vt:lpstr>
      <vt:lpstr>Задатак</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Medicinski fakultet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Vlada Zivkovic</dc:creator>
  <cp:lastModifiedBy>Jovana Bradic</cp:lastModifiedBy>
  <cp:revision>653</cp:revision>
  <dcterms:created xsi:type="dcterms:W3CDTF">2014-02-22T17:59:30Z</dcterms:created>
  <dcterms:modified xsi:type="dcterms:W3CDTF">2022-06-01T10:03:21Z</dcterms:modified>
</cp:coreProperties>
</file>